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7" r:id="rId6"/>
    <p:sldId id="258" r:id="rId7"/>
    <p:sldId id="256" r:id="rId8"/>
    <p:sldId id="259" r:id="rId9"/>
    <p:sldId id="260" r:id="rId10"/>
    <p:sldId id="273" r:id="rId11"/>
    <p:sldId id="272" r:id="rId12"/>
    <p:sldId id="261" r:id="rId13"/>
    <p:sldId id="262" r:id="rId14"/>
    <p:sldId id="270" r:id="rId15"/>
    <p:sldId id="263" r:id="rId16"/>
    <p:sldId id="264"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snapToGrid="0">
      <p:cViewPr varScale="1">
        <p:scale>
          <a:sx n="81" d="100"/>
          <a:sy n="81" d="100"/>
        </p:scale>
        <p:origin x="11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Abdelkader Ahmed (Student NaTec PhD18)" userId="e2f70c77-e5d2-430e-ac88-584ad5213ad9" providerId="ADAL" clId="{981524B7-6173-4528-8B3B-146E59571DB5}"/>
    <pc:docChg chg="modSld">
      <pc:chgData name="Ben Abdelkader Ahmed (Student NaTec PhD18)" userId="e2f70c77-e5d2-430e-ac88-584ad5213ad9" providerId="ADAL" clId="{981524B7-6173-4528-8B3B-146E59571DB5}" dt="2021-08-26T08:10:56.178" v="0" actId="20577"/>
      <pc:docMkLst>
        <pc:docMk/>
      </pc:docMkLst>
      <pc:sldChg chg="modNotesTx">
        <pc:chgData name="Ben Abdelkader Ahmed (Student NaTec PhD18)" userId="e2f70c77-e5d2-430e-ac88-584ad5213ad9" providerId="ADAL" clId="{981524B7-6173-4528-8B3B-146E59571DB5}" dt="2021-08-26T08:10:56.178" v="0" actId="20577"/>
        <pc:sldMkLst>
          <pc:docMk/>
          <pc:sldMk cId="2293434834"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A21E-7991-4AF1-9149-12EB86E450B3}" type="datetimeFigureOut">
              <a:rPr lang="en-US" smtClean="0"/>
              <a:t>26.08.21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121E8-954B-4E0A-AD08-43BCB2116751}" type="slidenum">
              <a:rPr lang="en-US" smtClean="0"/>
              <a:t>‹#›</a:t>
            </a:fld>
            <a:endParaRPr lang="en-US"/>
          </a:p>
        </p:txBody>
      </p:sp>
    </p:spTree>
    <p:extLst>
      <p:ext uri="{BB962C8B-B14F-4D97-AF65-F5344CB8AC3E}">
        <p14:creationId xmlns:p14="http://schemas.microsoft.com/office/powerpoint/2010/main" val="339369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121E8-954B-4E0A-AD08-43BCB2116751}" type="slidenum">
              <a:rPr lang="en-US" smtClean="0"/>
              <a:t>3</a:t>
            </a:fld>
            <a:endParaRPr lang="en-US"/>
          </a:p>
        </p:txBody>
      </p:sp>
    </p:spTree>
    <p:extLst>
      <p:ext uri="{BB962C8B-B14F-4D97-AF65-F5344CB8AC3E}">
        <p14:creationId xmlns:p14="http://schemas.microsoft.com/office/powerpoint/2010/main" val="316267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station, equipped with </a:t>
            </a:r>
          </a:p>
          <a:p>
            <a:r>
              <a:rPr lang="en-US" dirty="0"/>
              <a:t>In 2020, two meteorological stations with data registration frequency of 15min. equipped with all instruments were installed in both inside and outside the nets-covered part of the orchard in order to control the microclimate under both situations and evaluate the ET potential by using the P-M </a:t>
            </a:r>
            <a:r>
              <a:rPr lang="en-US" dirty="0" err="1"/>
              <a:t>eqt</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PS: same irrigation regimes and same managements in both conditions</a:t>
            </a:r>
          </a:p>
          <a:p>
            <a:endParaRPr lang="en-US" dirty="0"/>
          </a:p>
          <a:p>
            <a:r>
              <a:rPr lang="en-US" dirty="0"/>
              <a:t>PS: same irrigation management and some conditions in the two orchards</a:t>
            </a:r>
          </a:p>
        </p:txBody>
      </p:sp>
      <p:sp>
        <p:nvSpPr>
          <p:cNvPr id="4" name="Slide Number Placeholder 3"/>
          <p:cNvSpPr>
            <a:spLocks noGrp="1"/>
          </p:cNvSpPr>
          <p:nvPr>
            <p:ph type="sldNum" sz="quarter" idx="5"/>
          </p:nvPr>
        </p:nvSpPr>
        <p:spPr/>
        <p:txBody>
          <a:bodyPr/>
          <a:lstStyle/>
          <a:p>
            <a:fld id="{3E0121E8-954B-4E0A-AD08-43BCB2116751}" type="slidenum">
              <a:rPr lang="en-US" smtClean="0"/>
              <a:t>5</a:t>
            </a:fld>
            <a:endParaRPr lang="en-US"/>
          </a:p>
        </p:txBody>
      </p:sp>
    </p:spTree>
    <p:extLst>
      <p:ext uri="{BB962C8B-B14F-4D97-AF65-F5344CB8AC3E}">
        <p14:creationId xmlns:p14="http://schemas.microsoft.com/office/powerpoint/2010/main" val="317000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station, equipped with </a:t>
            </a:r>
          </a:p>
          <a:p>
            <a:r>
              <a:rPr lang="en-US" dirty="0"/>
              <a:t>In 2020, two meteorological stations with data registration frequency of 15min. equipped with all instruments were installed in both inside and outside the nets-covered part of the orchard in order to control the microclimate under both situations and evaluate the ET potential by using the P-M </a:t>
            </a:r>
            <a:r>
              <a:rPr lang="en-US" dirty="0" err="1"/>
              <a:t>eqt</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PS: same irrigation regimes and same managements in both conditions</a:t>
            </a:r>
          </a:p>
          <a:p>
            <a:endParaRPr lang="en-US" dirty="0"/>
          </a:p>
          <a:p>
            <a:r>
              <a:rPr lang="en-US" dirty="0"/>
              <a:t>PS: same irrigation management and some conditions in the two orchards</a:t>
            </a:r>
          </a:p>
        </p:txBody>
      </p:sp>
      <p:sp>
        <p:nvSpPr>
          <p:cNvPr id="4" name="Slide Number Placeholder 3"/>
          <p:cNvSpPr>
            <a:spLocks noGrp="1"/>
          </p:cNvSpPr>
          <p:nvPr>
            <p:ph type="sldNum" sz="quarter" idx="5"/>
          </p:nvPr>
        </p:nvSpPr>
        <p:spPr/>
        <p:txBody>
          <a:bodyPr/>
          <a:lstStyle/>
          <a:p>
            <a:fld id="{3E0121E8-954B-4E0A-AD08-43BCB2116751}" type="slidenum">
              <a:rPr lang="en-US" smtClean="0"/>
              <a:t>6</a:t>
            </a:fld>
            <a:endParaRPr lang="en-US"/>
          </a:p>
        </p:txBody>
      </p:sp>
    </p:spTree>
    <p:extLst>
      <p:ext uri="{BB962C8B-B14F-4D97-AF65-F5344CB8AC3E}">
        <p14:creationId xmlns:p14="http://schemas.microsoft.com/office/powerpoint/2010/main" val="167561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all" dirty="0"/>
              <a:t>Data processing: hourly data and each point represents the average of 20 days (cloudy day excluded). Bars refers to </a:t>
            </a:r>
            <a:r>
              <a:rPr lang="en-US" sz="1200" cap="all" dirty="0" err="1"/>
              <a:t>st.</a:t>
            </a:r>
            <a:r>
              <a:rPr lang="en-US" sz="1200" cap="all" dirty="0"/>
              <a:t> dev</a:t>
            </a:r>
          </a:p>
          <a:p>
            <a:endParaRPr lang="en-US" dirty="0"/>
          </a:p>
        </p:txBody>
      </p:sp>
      <p:sp>
        <p:nvSpPr>
          <p:cNvPr id="4" name="Slide Number Placeholder 3"/>
          <p:cNvSpPr>
            <a:spLocks noGrp="1"/>
          </p:cNvSpPr>
          <p:nvPr>
            <p:ph type="sldNum" sz="quarter" idx="5"/>
          </p:nvPr>
        </p:nvSpPr>
        <p:spPr/>
        <p:txBody>
          <a:bodyPr/>
          <a:lstStyle/>
          <a:p>
            <a:fld id="{3E0121E8-954B-4E0A-AD08-43BCB2116751}" type="slidenum">
              <a:rPr lang="en-US" smtClean="0"/>
              <a:t>8</a:t>
            </a:fld>
            <a:endParaRPr lang="en-US"/>
          </a:p>
        </p:txBody>
      </p:sp>
    </p:spTree>
    <p:extLst>
      <p:ext uri="{BB962C8B-B14F-4D97-AF65-F5344CB8AC3E}">
        <p14:creationId xmlns:p14="http://schemas.microsoft.com/office/powerpoint/2010/main" val="104131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all" dirty="0"/>
              <a:t> as expected: PAR, VPD and NR have been reduced by effect of nets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All </a:t>
            </a:r>
            <a:r>
              <a:rPr lang="de-DE" dirty="0" err="1"/>
              <a:t>these</a:t>
            </a:r>
            <a:r>
              <a:rPr lang="de-DE" dirty="0"/>
              <a:t> </a:t>
            </a:r>
            <a:r>
              <a:rPr lang="de-DE" dirty="0" err="1"/>
              <a:t>microclimate</a:t>
            </a:r>
            <a:r>
              <a:rPr lang="de-DE" dirty="0"/>
              <a:t> </a:t>
            </a:r>
            <a:r>
              <a:rPr lang="de-DE" dirty="0" err="1"/>
              <a:t>alterations</a:t>
            </a:r>
            <a:r>
              <a:rPr lang="de-DE" dirty="0"/>
              <a:t> </a:t>
            </a:r>
            <a:r>
              <a:rPr lang="de-DE" dirty="0" err="1"/>
              <a:t>affect</a:t>
            </a:r>
            <a:r>
              <a:rPr lang="de-DE" dirty="0"/>
              <a:t> </a:t>
            </a:r>
            <a:r>
              <a:rPr lang="de-DE" dirty="0" err="1"/>
              <a:t>the</a:t>
            </a:r>
            <a:r>
              <a:rPr lang="de-DE" dirty="0"/>
              <a:t> potential ET and an </a:t>
            </a:r>
            <a:r>
              <a:rPr lang="de-DE" dirty="0" err="1"/>
              <a:t>overall</a:t>
            </a:r>
            <a:r>
              <a:rPr lang="de-DE" dirty="0"/>
              <a:t> </a:t>
            </a:r>
            <a:r>
              <a:rPr lang="de-DE" dirty="0" err="1"/>
              <a:t>reduction</a:t>
            </a:r>
            <a:r>
              <a:rPr lang="de-DE" dirty="0"/>
              <a:t> </a:t>
            </a:r>
            <a:r>
              <a:rPr lang="de-DE" dirty="0" err="1"/>
              <a:t>by</a:t>
            </a:r>
            <a:r>
              <a:rPr lang="de-DE" dirty="0"/>
              <a:t> 39% </a:t>
            </a:r>
            <a:r>
              <a:rPr lang="de-DE" dirty="0" err="1"/>
              <a:t>under</a:t>
            </a:r>
            <a:r>
              <a:rPr lang="de-DE" dirty="0"/>
              <a:t> </a:t>
            </a:r>
            <a:r>
              <a:rPr lang="de-DE" dirty="0" err="1"/>
              <a:t>the</a:t>
            </a:r>
            <a:r>
              <a:rPr lang="de-DE" dirty="0"/>
              <a:t> </a:t>
            </a:r>
            <a:r>
              <a:rPr lang="de-DE" dirty="0" err="1"/>
              <a:t>nets</a:t>
            </a:r>
            <a:r>
              <a:rPr lang="de-DE" dirty="0"/>
              <a:t> (</a:t>
            </a:r>
            <a:r>
              <a:rPr lang="de-DE" dirty="0" err="1"/>
              <a:t>graph</a:t>
            </a:r>
            <a:r>
              <a:rPr lang="de-DE" dirty="0"/>
              <a:t>) was </a:t>
            </a:r>
            <a:r>
              <a:rPr lang="de-DE" dirty="0" err="1"/>
              <a:t>recorded</a:t>
            </a:r>
            <a:r>
              <a:rPr lang="de-DE" dirty="0"/>
              <a:t>. Add </a:t>
            </a:r>
            <a:r>
              <a:rPr lang="de-DE" dirty="0" err="1"/>
              <a:t>some</a:t>
            </a:r>
            <a:r>
              <a:rPr lang="de-DE" dirty="0"/>
              <a:t> </a:t>
            </a:r>
            <a:r>
              <a:rPr lang="de-DE" dirty="0" err="1"/>
              <a:t>reference</a:t>
            </a:r>
            <a:r>
              <a:rPr lang="de-DE" dirty="0"/>
              <a:t> in </a:t>
            </a:r>
            <a:r>
              <a:rPr lang="de-DE" dirty="0" err="1"/>
              <a:t>this</a:t>
            </a:r>
            <a:r>
              <a:rPr lang="de-DE" dirty="0"/>
              <a:t> </a:t>
            </a:r>
            <a:r>
              <a:rPr lang="de-DE" dirty="0" err="1"/>
              <a:t>regard</a:t>
            </a:r>
            <a:r>
              <a:rPr lang="de-DE"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0121E8-954B-4E0A-AD08-43BCB2116751}" type="slidenum">
              <a:rPr lang="en-US" smtClean="0"/>
              <a:t>9</a:t>
            </a:fld>
            <a:endParaRPr lang="en-US"/>
          </a:p>
        </p:txBody>
      </p:sp>
    </p:spTree>
    <p:extLst>
      <p:ext uri="{BB962C8B-B14F-4D97-AF65-F5344CB8AC3E}">
        <p14:creationId xmlns:p14="http://schemas.microsoft.com/office/powerpoint/2010/main" val="76333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121E8-954B-4E0A-AD08-43BCB2116751}" type="slidenum">
              <a:rPr lang="en-US" smtClean="0"/>
              <a:t>12</a:t>
            </a:fld>
            <a:endParaRPr lang="en-US"/>
          </a:p>
        </p:txBody>
      </p:sp>
    </p:spTree>
    <p:extLst>
      <p:ext uri="{BB962C8B-B14F-4D97-AF65-F5344CB8AC3E}">
        <p14:creationId xmlns:p14="http://schemas.microsoft.com/office/powerpoint/2010/main" val="24519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From the preliminary results of this study, we can conclude that </a:t>
            </a:r>
            <a:endParaRPr lang="en-US" dirty="0"/>
          </a:p>
        </p:txBody>
      </p:sp>
      <p:sp>
        <p:nvSpPr>
          <p:cNvPr id="4" name="Slide Number Placeholder 3"/>
          <p:cNvSpPr>
            <a:spLocks noGrp="1"/>
          </p:cNvSpPr>
          <p:nvPr>
            <p:ph type="sldNum" sz="quarter" idx="5"/>
          </p:nvPr>
        </p:nvSpPr>
        <p:spPr/>
        <p:txBody>
          <a:bodyPr/>
          <a:lstStyle/>
          <a:p>
            <a:fld id="{3E0121E8-954B-4E0A-AD08-43BCB2116751}" type="slidenum">
              <a:rPr lang="en-US" smtClean="0"/>
              <a:t>14</a:t>
            </a:fld>
            <a:endParaRPr lang="en-US"/>
          </a:p>
        </p:txBody>
      </p:sp>
    </p:spTree>
    <p:extLst>
      <p:ext uri="{BB962C8B-B14F-4D97-AF65-F5344CB8AC3E}">
        <p14:creationId xmlns:p14="http://schemas.microsoft.com/office/powerpoint/2010/main" val="50664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121E8-954B-4E0A-AD08-43BCB21167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8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C268-325D-4FAC-8903-686A4F3047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C47B17-05E0-4D4F-B522-35542B75F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0656B-4CE6-4A70-BCB9-A78954E55253}"/>
              </a:ext>
            </a:extLst>
          </p:cNvPr>
          <p:cNvSpPr>
            <a:spLocks noGrp="1"/>
          </p:cNvSpPr>
          <p:nvPr>
            <p:ph type="dt" sz="half" idx="10"/>
          </p:nvPr>
        </p:nvSpPr>
        <p:spPr/>
        <p:txBody>
          <a:bodyPr/>
          <a:lstStyle/>
          <a:p>
            <a:fld id="{2E382F17-D388-4DF4-BED5-B05D0F52CCBA}" type="datetime1">
              <a:rPr lang="en-US" smtClean="0"/>
              <a:t>26.08.21</a:t>
            </a:fld>
            <a:endParaRPr lang="en-US"/>
          </a:p>
        </p:txBody>
      </p:sp>
      <p:sp>
        <p:nvSpPr>
          <p:cNvPr id="5" name="Footer Placeholder 4">
            <a:extLst>
              <a:ext uri="{FF2B5EF4-FFF2-40B4-BE49-F238E27FC236}">
                <a16:creationId xmlns:a16="http://schemas.microsoft.com/office/drawing/2014/main" id="{DDCFC7DD-D4AE-4A1B-A3F2-40AA06D85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2A059-F7CE-4701-BE64-A6AF41DDE59F}"/>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313024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CF6E-B256-4055-82C6-2607436CBD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65A75-177D-4084-A25D-AD9A63EA4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6B2CC-AF7A-457C-8058-6120F7897BFE}"/>
              </a:ext>
            </a:extLst>
          </p:cNvPr>
          <p:cNvSpPr>
            <a:spLocks noGrp="1"/>
          </p:cNvSpPr>
          <p:nvPr>
            <p:ph type="dt" sz="half" idx="10"/>
          </p:nvPr>
        </p:nvSpPr>
        <p:spPr/>
        <p:txBody>
          <a:bodyPr/>
          <a:lstStyle/>
          <a:p>
            <a:fld id="{D1A3A380-5119-4D52-8228-D6B3F61D21B6}" type="datetime1">
              <a:rPr lang="en-US" smtClean="0"/>
              <a:t>26.08.21</a:t>
            </a:fld>
            <a:endParaRPr lang="en-US"/>
          </a:p>
        </p:txBody>
      </p:sp>
      <p:sp>
        <p:nvSpPr>
          <p:cNvPr id="5" name="Footer Placeholder 4">
            <a:extLst>
              <a:ext uri="{FF2B5EF4-FFF2-40B4-BE49-F238E27FC236}">
                <a16:creationId xmlns:a16="http://schemas.microsoft.com/office/drawing/2014/main" id="{341FB406-C32E-42B7-81E5-4251B9D9B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D01FB-5517-4C10-9985-E6F0C77DB900}"/>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266547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89E66-23A3-4E67-85B2-B897BE77A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13C0B-8DEA-4CA0-B27E-FA9386397D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730A9-EAC6-49C7-B404-E272CBD1AB10}"/>
              </a:ext>
            </a:extLst>
          </p:cNvPr>
          <p:cNvSpPr>
            <a:spLocks noGrp="1"/>
          </p:cNvSpPr>
          <p:nvPr>
            <p:ph type="dt" sz="half" idx="10"/>
          </p:nvPr>
        </p:nvSpPr>
        <p:spPr/>
        <p:txBody>
          <a:bodyPr/>
          <a:lstStyle/>
          <a:p>
            <a:fld id="{826B3DDF-BBDA-4DA5-9996-DD1BDF67C92D}" type="datetime1">
              <a:rPr lang="en-US" smtClean="0"/>
              <a:t>26.08.21</a:t>
            </a:fld>
            <a:endParaRPr lang="en-US"/>
          </a:p>
        </p:txBody>
      </p:sp>
      <p:sp>
        <p:nvSpPr>
          <p:cNvPr id="5" name="Footer Placeholder 4">
            <a:extLst>
              <a:ext uri="{FF2B5EF4-FFF2-40B4-BE49-F238E27FC236}">
                <a16:creationId xmlns:a16="http://schemas.microsoft.com/office/drawing/2014/main" id="{C57132F3-2582-46E6-8CFA-A1D3AB326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B160F-5D13-45C5-B8B0-17E84F1DAFCC}"/>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109708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sic Slides with unibz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367-15D7-4555-B86D-701F43F37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07F2B-88B4-4D12-AF82-A004BBFF63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B5BB5-1208-4EFF-B849-26D4124C07EA}"/>
              </a:ext>
            </a:extLst>
          </p:cNvPr>
          <p:cNvSpPr>
            <a:spLocks noGrp="1"/>
          </p:cNvSpPr>
          <p:nvPr>
            <p:ph type="dt" sz="half" idx="10"/>
          </p:nvPr>
        </p:nvSpPr>
        <p:spPr/>
        <p:txBody>
          <a:bodyPr/>
          <a:lstStyle/>
          <a:p>
            <a:fld id="{6DCC83E0-8400-492A-9C50-082232115CEB}" type="datetime1">
              <a:rPr lang="en-US" smtClean="0"/>
              <a:t>26.08.21</a:t>
            </a:fld>
            <a:endParaRPr lang="en-US"/>
          </a:p>
        </p:txBody>
      </p:sp>
      <p:sp>
        <p:nvSpPr>
          <p:cNvPr id="5" name="Footer Placeholder 4">
            <a:extLst>
              <a:ext uri="{FF2B5EF4-FFF2-40B4-BE49-F238E27FC236}">
                <a16:creationId xmlns:a16="http://schemas.microsoft.com/office/drawing/2014/main" id="{900C927B-E096-40A5-8831-9348DA157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8E5CF-8995-401A-90FE-EDF68659D71C}"/>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25034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46C5-691F-4312-9884-BE91AA13CE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A7881-9909-4B01-AACF-9B155C825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32F65-D172-40BF-A1F9-74DC9B2CCBD5}"/>
              </a:ext>
            </a:extLst>
          </p:cNvPr>
          <p:cNvSpPr>
            <a:spLocks noGrp="1"/>
          </p:cNvSpPr>
          <p:nvPr>
            <p:ph type="dt" sz="half" idx="10"/>
          </p:nvPr>
        </p:nvSpPr>
        <p:spPr/>
        <p:txBody>
          <a:bodyPr/>
          <a:lstStyle/>
          <a:p>
            <a:fld id="{2A4AA418-0FB5-4C50-B59A-FECE09D00F74}" type="datetime1">
              <a:rPr lang="en-US" smtClean="0"/>
              <a:t>26.08.21</a:t>
            </a:fld>
            <a:endParaRPr lang="en-US"/>
          </a:p>
        </p:txBody>
      </p:sp>
      <p:sp>
        <p:nvSpPr>
          <p:cNvPr id="5" name="Footer Placeholder 4">
            <a:extLst>
              <a:ext uri="{FF2B5EF4-FFF2-40B4-BE49-F238E27FC236}">
                <a16:creationId xmlns:a16="http://schemas.microsoft.com/office/drawing/2014/main" id="{6461E0B6-5869-4B05-8C29-7680308F0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92862-9861-43E3-AB03-6EB7C33109E7}"/>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379858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F946-6EB1-423C-AC87-53F4DEE72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B105F-8E47-4452-B4E9-F3A0262DAC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328753-6426-4252-B508-7133E32E83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A2D74-934B-4A91-A01C-38DA9DE11E6A}"/>
              </a:ext>
            </a:extLst>
          </p:cNvPr>
          <p:cNvSpPr>
            <a:spLocks noGrp="1"/>
          </p:cNvSpPr>
          <p:nvPr>
            <p:ph type="dt" sz="half" idx="10"/>
          </p:nvPr>
        </p:nvSpPr>
        <p:spPr/>
        <p:txBody>
          <a:bodyPr/>
          <a:lstStyle/>
          <a:p>
            <a:fld id="{BC871F6D-8A3C-4C20-BC8A-F74BC8419865}" type="datetime1">
              <a:rPr lang="en-US" smtClean="0"/>
              <a:t>26.08.21</a:t>
            </a:fld>
            <a:endParaRPr lang="en-US"/>
          </a:p>
        </p:txBody>
      </p:sp>
      <p:sp>
        <p:nvSpPr>
          <p:cNvPr id="6" name="Footer Placeholder 5">
            <a:extLst>
              <a:ext uri="{FF2B5EF4-FFF2-40B4-BE49-F238E27FC236}">
                <a16:creationId xmlns:a16="http://schemas.microsoft.com/office/drawing/2014/main" id="{E51A73E8-6542-44F4-A626-0B927765A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E50B9-1671-4834-91CA-5B90A6449674}"/>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339896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0436-D79A-4DCA-A663-D8BB7455FE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162A9-CF03-4639-A934-E1396A55D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FB218-8506-4EE4-8665-B85403E8A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751E2-8079-4869-AC8C-AA61A2E67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1BCEE-A57E-403B-986A-FF6D3A09C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FB034-ECAF-4F78-A088-F274ED2230B3}"/>
              </a:ext>
            </a:extLst>
          </p:cNvPr>
          <p:cNvSpPr>
            <a:spLocks noGrp="1"/>
          </p:cNvSpPr>
          <p:nvPr>
            <p:ph type="dt" sz="half" idx="10"/>
          </p:nvPr>
        </p:nvSpPr>
        <p:spPr/>
        <p:txBody>
          <a:bodyPr/>
          <a:lstStyle/>
          <a:p>
            <a:fld id="{C0F071DE-DF4A-4EE6-A161-582C929D25BB}" type="datetime1">
              <a:rPr lang="en-US" smtClean="0"/>
              <a:t>26.08.21</a:t>
            </a:fld>
            <a:endParaRPr lang="en-US"/>
          </a:p>
        </p:txBody>
      </p:sp>
      <p:sp>
        <p:nvSpPr>
          <p:cNvPr id="8" name="Footer Placeholder 7">
            <a:extLst>
              <a:ext uri="{FF2B5EF4-FFF2-40B4-BE49-F238E27FC236}">
                <a16:creationId xmlns:a16="http://schemas.microsoft.com/office/drawing/2014/main" id="{12794413-6F0E-4B5B-AE42-5704AC721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6FF8C-3B80-4CF0-BB78-BF8C35DB0B6A}"/>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81944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35B0-F5B7-47BA-A25C-F69BF12931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9974FD-0EF1-45BF-A928-36AB130EF3F5}"/>
              </a:ext>
            </a:extLst>
          </p:cNvPr>
          <p:cNvSpPr>
            <a:spLocks noGrp="1"/>
          </p:cNvSpPr>
          <p:nvPr>
            <p:ph type="dt" sz="half" idx="10"/>
          </p:nvPr>
        </p:nvSpPr>
        <p:spPr/>
        <p:txBody>
          <a:bodyPr/>
          <a:lstStyle/>
          <a:p>
            <a:fld id="{157CF41D-CB67-4D1F-9435-EAB154ED0E35}" type="datetime1">
              <a:rPr lang="en-US" smtClean="0"/>
              <a:t>26.08.21</a:t>
            </a:fld>
            <a:endParaRPr lang="en-US"/>
          </a:p>
        </p:txBody>
      </p:sp>
      <p:sp>
        <p:nvSpPr>
          <p:cNvPr id="4" name="Footer Placeholder 3">
            <a:extLst>
              <a:ext uri="{FF2B5EF4-FFF2-40B4-BE49-F238E27FC236}">
                <a16:creationId xmlns:a16="http://schemas.microsoft.com/office/drawing/2014/main" id="{B3113816-8FDF-4C52-B1EC-8385C13FF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346CE-AE01-4057-8982-EE43DE8B1185}"/>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323751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3A170-11CC-4B32-B003-E659BC97B9E8}"/>
              </a:ext>
            </a:extLst>
          </p:cNvPr>
          <p:cNvSpPr>
            <a:spLocks noGrp="1"/>
          </p:cNvSpPr>
          <p:nvPr>
            <p:ph type="dt" sz="half" idx="10"/>
          </p:nvPr>
        </p:nvSpPr>
        <p:spPr/>
        <p:txBody>
          <a:bodyPr/>
          <a:lstStyle/>
          <a:p>
            <a:fld id="{61F3EC1E-BF88-4252-A91C-9B13AA8F3881}" type="datetime1">
              <a:rPr lang="en-US" smtClean="0"/>
              <a:t>26.08.21</a:t>
            </a:fld>
            <a:endParaRPr lang="en-US"/>
          </a:p>
        </p:txBody>
      </p:sp>
      <p:sp>
        <p:nvSpPr>
          <p:cNvPr id="3" name="Footer Placeholder 2">
            <a:extLst>
              <a:ext uri="{FF2B5EF4-FFF2-40B4-BE49-F238E27FC236}">
                <a16:creationId xmlns:a16="http://schemas.microsoft.com/office/drawing/2014/main" id="{93C8F0EA-CCDB-43F3-BD78-4295C5A7C2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E0CE7-00BF-4DD8-95A7-2E37EFB37584}"/>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6704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E2E8-65A1-4F29-8299-A103C0852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E21D99-8F87-4382-85E8-F145CB2C2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EB8099-3EC5-4711-823F-CFBC290EB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94FFC-717F-40CD-AE06-B91DE2ECD335}"/>
              </a:ext>
            </a:extLst>
          </p:cNvPr>
          <p:cNvSpPr>
            <a:spLocks noGrp="1"/>
          </p:cNvSpPr>
          <p:nvPr>
            <p:ph type="dt" sz="half" idx="10"/>
          </p:nvPr>
        </p:nvSpPr>
        <p:spPr/>
        <p:txBody>
          <a:bodyPr/>
          <a:lstStyle/>
          <a:p>
            <a:fld id="{17A3518F-8DB6-4444-B688-954FDA8FCABF}" type="datetime1">
              <a:rPr lang="en-US" smtClean="0"/>
              <a:t>26.08.21</a:t>
            </a:fld>
            <a:endParaRPr lang="en-US"/>
          </a:p>
        </p:txBody>
      </p:sp>
      <p:sp>
        <p:nvSpPr>
          <p:cNvPr id="6" name="Footer Placeholder 5">
            <a:extLst>
              <a:ext uri="{FF2B5EF4-FFF2-40B4-BE49-F238E27FC236}">
                <a16:creationId xmlns:a16="http://schemas.microsoft.com/office/drawing/2014/main" id="{1E2F9957-95B7-4F00-BB0B-0E80E380D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53F98-256D-45DD-8E10-7B03D37441E8}"/>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389476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A870-A7CB-474E-9D3E-4DF0E0615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545CF-6888-45A7-A565-D96BFC2A0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2E47A9-3365-4A95-A5A8-D3C21FE3B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8E050-4A3D-4636-A50E-60AA8DFBC856}"/>
              </a:ext>
            </a:extLst>
          </p:cNvPr>
          <p:cNvSpPr>
            <a:spLocks noGrp="1"/>
          </p:cNvSpPr>
          <p:nvPr>
            <p:ph type="dt" sz="half" idx="10"/>
          </p:nvPr>
        </p:nvSpPr>
        <p:spPr/>
        <p:txBody>
          <a:bodyPr/>
          <a:lstStyle/>
          <a:p>
            <a:fld id="{FEED86CD-2523-491B-B8A3-749BA14C0B2D}" type="datetime1">
              <a:rPr lang="en-US" smtClean="0"/>
              <a:t>26.08.21</a:t>
            </a:fld>
            <a:endParaRPr lang="en-US"/>
          </a:p>
        </p:txBody>
      </p:sp>
      <p:sp>
        <p:nvSpPr>
          <p:cNvPr id="6" name="Footer Placeholder 5">
            <a:extLst>
              <a:ext uri="{FF2B5EF4-FFF2-40B4-BE49-F238E27FC236}">
                <a16:creationId xmlns:a16="http://schemas.microsoft.com/office/drawing/2014/main" id="{6D8A189A-82FC-4AAE-8645-7322BF854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28651-523C-4AC0-A67F-B021F1FB3807}"/>
              </a:ext>
            </a:extLst>
          </p:cNvPr>
          <p:cNvSpPr>
            <a:spLocks noGrp="1"/>
          </p:cNvSpPr>
          <p:nvPr>
            <p:ph type="sldNum" sz="quarter" idx="12"/>
          </p:nvPr>
        </p:nvSpPr>
        <p:spPr/>
        <p:txBody>
          <a:bodyPr/>
          <a:lstStyle/>
          <a:p>
            <a:fld id="{201EB4DE-9194-4D1E-9939-4CBE682337FF}" type="slidenum">
              <a:rPr lang="en-US" smtClean="0"/>
              <a:t>‹#›</a:t>
            </a:fld>
            <a:endParaRPr lang="en-US"/>
          </a:p>
        </p:txBody>
      </p:sp>
    </p:spTree>
    <p:extLst>
      <p:ext uri="{BB962C8B-B14F-4D97-AF65-F5344CB8AC3E}">
        <p14:creationId xmlns:p14="http://schemas.microsoft.com/office/powerpoint/2010/main" val="16865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BB837-8613-40DA-9459-7BA6573FD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94EC0-A97D-4E24-A741-3E7AD4EF6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F5F9D-D0F3-4BDB-B5C9-0A8947B1B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3317F-3983-4E00-92D4-71D226A6EAF6}" type="datetime1">
              <a:rPr lang="en-US" smtClean="0"/>
              <a:t>26.08.21</a:t>
            </a:fld>
            <a:endParaRPr lang="en-US"/>
          </a:p>
        </p:txBody>
      </p:sp>
      <p:sp>
        <p:nvSpPr>
          <p:cNvPr id="5" name="Footer Placeholder 4">
            <a:extLst>
              <a:ext uri="{FF2B5EF4-FFF2-40B4-BE49-F238E27FC236}">
                <a16:creationId xmlns:a16="http://schemas.microsoft.com/office/drawing/2014/main" id="{8B29F845-C88F-4CA0-A6E9-0EAD5E15F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E259E1-F32E-449E-890B-21D7FB1F2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EB4DE-9194-4D1E-9939-4CBE682337FF}" type="slidenum">
              <a:rPr lang="en-US" smtClean="0"/>
              <a:t>‹#›</a:t>
            </a:fld>
            <a:endParaRPr lang="en-US"/>
          </a:p>
        </p:txBody>
      </p:sp>
    </p:spTree>
    <p:extLst>
      <p:ext uri="{BB962C8B-B14F-4D97-AF65-F5344CB8AC3E}">
        <p14:creationId xmlns:p14="http://schemas.microsoft.com/office/powerpoint/2010/main" val="349122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1A8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2491" y="5589240"/>
            <a:ext cx="1363995" cy="102299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4001" y="468000"/>
            <a:ext cx="4738807" cy="828000"/>
          </a:xfrm>
          <a:prstGeom prst="rect">
            <a:avLst/>
          </a:prstGeom>
        </p:spPr>
      </p:pic>
    </p:spTree>
    <p:extLst>
      <p:ext uri="{BB962C8B-B14F-4D97-AF65-F5344CB8AC3E}">
        <p14:creationId xmlns:p14="http://schemas.microsoft.com/office/powerpoint/2010/main" val="219117164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3500">
          <a:solidFill>
            <a:schemeClr val="tx2"/>
          </a:solidFill>
          <a:latin typeface="Tahoma" pitchFamily="34" charset="0"/>
        </a:defRPr>
      </a:lvl2pPr>
      <a:lvl3pPr algn="ctr" rtl="0" eaLnBrk="1" fontAlgn="base" hangingPunct="1">
        <a:spcBef>
          <a:spcPct val="0"/>
        </a:spcBef>
        <a:spcAft>
          <a:spcPct val="0"/>
        </a:spcAft>
        <a:defRPr sz="3500">
          <a:solidFill>
            <a:schemeClr val="tx2"/>
          </a:solidFill>
          <a:latin typeface="Tahoma" pitchFamily="34" charset="0"/>
        </a:defRPr>
      </a:lvl3pPr>
      <a:lvl4pPr algn="ctr" rtl="0" eaLnBrk="1" fontAlgn="base" hangingPunct="1">
        <a:spcBef>
          <a:spcPct val="0"/>
        </a:spcBef>
        <a:spcAft>
          <a:spcPct val="0"/>
        </a:spcAft>
        <a:defRPr sz="3500">
          <a:solidFill>
            <a:schemeClr val="tx2"/>
          </a:solidFill>
          <a:latin typeface="Tahoma" pitchFamily="34" charset="0"/>
        </a:defRPr>
      </a:lvl4pPr>
      <a:lvl5pPr algn="ctr" rtl="0" eaLnBrk="1" fontAlgn="base" hangingPunct="1">
        <a:spcBef>
          <a:spcPct val="0"/>
        </a:spcBef>
        <a:spcAft>
          <a:spcPct val="0"/>
        </a:spcAft>
        <a:defRPr sz="3500">
          <a:solidFill>
            <a:schemeClr val="tx2"/>
          </a:solidFill>
          <a:latin typeface="Tahoma" pitchFamily="34" charset="0"/>
        </a:defRPr>
      </a:lvl5pPr>
      <a:lvl6pPr marL="457200" algn="ctr" rtl="0" eaLnBrk="1" fontAlgn="base" hangingPunct="1">
        <a:spcBef>
          <a:spcPct val="0"/>
        </a:spcBef>
        <a:spcAft>
          <a:spcPct val="0"/>
        </a:spcAft>
        <a:defRPr sz="3500">
          <a:solidFill>
            <a:schemeClr val="tx2"/>
          </a:solidFill>
          <a:latin typeface="Tahoma" pitchFamily="34" charset="0"/>
        </a:defRPr>
      </a:lvl6pPr>
      <a:lvl7pPr marL="914400" algn="ctr" rtl="0" eaLnBrk="1" fontAlgn="base" hangingPunct="1">
        <a:spcBef>
          <a:spcPct val="0"/>
        </a:spcBef>
        <a:spcAft>
          <a:spcPct val="0"/>
        </a:spcAft>
        <a:defRPr sz="3500">
          <a:solidFill>
            <a:schemeClr val="tx2"/>
          </a:solidFill>
          <a:latin typeface="Tahoma" pitchFamily="34" charset="0"/>
        </a:defRPr>
      </a:lvl7pPr>
      <a:lvl8pPr marL="1371600" algn="ctr" rtl="0" eaLnBrk="1" fontAlgn="base" hangingPunct="1">
        <a:spcBef>
          <a:spcPct val="0"/>
        </a:spcBef>
        <a:spcAft>
          <a:spcPct val="0"/>
        </a:spcAft>
        <a:defRPr sz="3500">
          <a:solidFill>
            <a:schemeClr val="tx2"/>
          </a:solidFill>
          <a:latin typeface="Tahoma" pitchFamily="34" charset="0"/>
        </a:defRPr>
      </a:lvl8pPr>
      <a:lvl9pPr marL="1828800" algn="ctr" rtl="0" eaLnBrk="1" fontAlgn="base" hangingPunct="1">
        <a:spcBef>
          <a:spcPct val="0"/>
        </a:spcBef>
        <a:spcAft>
          <a:spcPct val="0"/>
        </a:spcAft>
        <a:defRPr sz="3500">
          <a:solidFill>
            <a:schemeClr val="tx2"/>
          </a:solidFill>
          <a:latin typeface="Tahoma" pitchFamily="34" charset="0"/>
        </a:defRPr>
      </a:lvl9pPr>
    </p:titleStyle>
    <p:body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B76DEA6-82EA-49DF-B7E7-806E84FE88CF}"/>
              </a:ext>
            </a:extLst>
          </p:cNvPr>
          <p:cNvSpPr txBox="1">
            <a:spLocks noChangeArrowheads="1"/>
          </p:cNvSpPr>
          <p:nvPr/>
        </p:nvSpPr>
        <p:spPr>
          <a:xfrm>
            <a:off x="1537112" y="2701462"/>
            <a:ext cx="9628728" cy="1193145"/>
          </a:xfrm>
          <a:prstGeom prst="rect">
            <a:avLst/>
          </a:prstGeom>
          <a:solidFill>
            <a:schemeClr val="bg1"/>
          </a:solidFill>
        </p:spPr>
        <p:txBody>
          <a:bodyPr/>
          <a:lst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3500">
                <a:solidFill>
                  <a:schemeClr val="tx2"/>
                </a:solidFill>
                <a:latin typeface="Tahoma" pitchFamily="34" charset="0"/>
              </a:defRPr>
            </a:lvl2pPr>
            <a:lvl3pPr algn="ctr" rtl="0" eaLnBrk="1" fontAlgn="base" hangingPunct="1">
              <a:spcBef>
                <a:spcPct val="0"/>
              </a:spcBef>
              <a:spcAft>
                <a:spcPct val="0"/>
              </a:spcAft>
              <a:defRPr sz="3500">
                <a:solidFill>
                  <a:schemeClr val="tx2"/>
                </a:solidFill>
                <a:latin typeface="Tahoma" pitchFamily="34" charset="0"/>
              </a:defRPr>
            </a:lvl3pPr>
            <a:lvl4pPr algn="ctr" rtl="0" eaLnBrk="1" fontAlgn="base" hangingPunct="1">
              <a:spcBef>
                <a:spcPct val="0"/>
              </a:spcBef>
              <a:spcAft>
                <a:spcPct val="0"/>
              </a:spcAft>
              <a:defRPr sz="3500">
                <a:solidFill>
                  <a:schemeClr val="tx2"/>
                </a:solidFill>
                <a:latin typeface="Tahoma" pitchFamily="34" charset="0"/>
              </a:defRPr>
            </a:lvl4pPr>
            <a:lvl5pPr algn="ctr" rtl="0" eaLnBrk="1" fontAlgn="base" hangingPunct="1">
              <a:spcBef>
                <a:spcPct val="0"/>
              </a:spcBef>
              <a:spcAft>
                <a:spcPct val="0"/>
              </a:spcAft>
              <a:defRPr sz="3500">
                <a:solidFill>
                  <a:schemeClr val="tx2"/>
                </a:solidFill>
                <a:latin typeface="Tahoma" pitchFamily="34" charset="0"/>
              </a:defRPr>
            </a:lvl5pPr>
            <a:lvl6pPr marL="457200" algn="ctr" rtl="0" eaLnBrk="1" fontAlgn="base" hangingPunct="1">
              <a:spcBef>
                <a:spcPct val="0"/>
              </a:spcBef>
              <a:spcAft>
                <a:spcPct val="0"/>
              </a:spcAft>
              <a:defRPr sz="3500">
                <a:solidFill>
                  <a:schemeClr val="tx2"/>
                </a:solidFill>
                <a:latin typeface="Tahoma" pitchFamily="34" charset="0"/>
              </a:defRPr>
            </a:lvl6pPr>
            <a:lvl7pPr marL="914400" algn="ctr" rtl="0" eaLnBrk="1" fontAlgn="base" hangingPunct="1">
              <a:spcBef>
                <a:spcPct val="0"/>
              </a:spcBef>
              <a:spcAft>
                <a:spcPct val="0"/>
              </a:spcAft>
              <a:defRPr sz="3500">
                <a:solidFill>
                  <a:schemeClr val="tx2"/>
                </a:solidFill>
                <a:latin typeface="Tahoma" pitchFamily="34" charset="0"/>
              </a:defRPr>
            </a:lvl7pPr>
            <a:lvl8pPr marL="1371600" algn="ctr" rtl="0" eaLnBrk="1" fontAlgn="base" hangingPunct="1">
              <a:spcBef>
                <a:spcPct val="0"/>
              </a:spcBef>
              <a:spcAft>
                <a:spcPct val="0"/>
              </a:spcAft>
              <a:defRPr sz="3500">
                <a:solidFill>
                  <a:schemeClr val="tx2"/>
                </a:solidFill>
                <a:latin typeface="Tahoma" pitchFamily="34" charset="0"/>
              </a:defRPr>
            </a:lvl8pPr>
            <a:lvl9pPr marL="1828800" algn="ctr" rtl="0" eaLnBrk="1" fontAlgn="base" hangingPunct="1">
              <a:spcBef>
                <a:spcPct val="0"/>
              </a:spcBef>
              <a:spcAft>
                <a:spcPct val="0"/>
              </a:spcAft>
              <a:defRPr sz="3500">
                <a:solidFill>
                  <a:schemeClr val="tx2"/>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A0101"/>
                </a:solidFill>
                <a:effectLst/>
                <a:uLnTx/>
                <a:uFillTx/>
                <a:latin typeface="Tahoma"/>
                <a:ea typeface="+mj-ea"/>
                <a:cs typeface="+mj-cs"/>
              </a:rPr>
              <a:t>Effect of hail nets and reflective ground covers on microclimate and evapotranspiration demand in an apple orchard</a:t>
            </a:r>
            <a:endParaRPr kumimoji="0" lang="en-US" sz="2400" b="0" i="0" u="none" strike="noStrike" kern="1200" cap="none" spc="0" normalizeH="0" baseline="0" noProof="0">
              <a:ln>
                <a:noFill/>
              </a:ln>
              <a:solidFill>
                <a:srgbClr val="0A0101"/>
              </a:solidFill>
              <a:effectLst/>
              <a:uLnTx/>
              <a:uFillTx/>
              <a:latin typeface="Tahoma"/>
              <a:ea typeface="Tahoma"/>
              <a:cs typeface="Tahoma"/>
            </a:endParaRPr>
          </a:p>
        </p:txBody>
      </p:sp>
      <p:sp>
        <p:nvSpPr>
          <p:cNvPr id="8" name="Rectangle 3">
            <a:extLst>
              <a:ext uri="{FF2B5EF4-FFF2-40B4-BE49-F238E27FC236}">
                <a16:creationId xmlns:a16="http://schemas.microsoft.com/office/drawing/2014/main" id="{74026363-408C-42BD-9820-E6BD232C915E}"/>
              </a:ext>
            </a:extLst>
          </p:cNvPr>
          <p:cNvSpPr txBox="1">
            <a:spLocks noChangeArrowheads="1"/>
          </p:cNvSpPr>
          <p:nvPr/>
        </p:nvSpPr>
        <p:spPr>
          <a:xfrm>
            <a:off x="3111116" y="4387582"/>
            <a:ext cx="6480720" cy="1406801"/>
          </a:xfrm>
          <a:prstGeom prst="rect">
            <a:avLst/>
          </a:prstGeom>
        </p:spPr>
        <p:txBody>
          <a:bodyPr/>
          <a:lstStyle>
            <a:lvl1pPr marL="0" indent="0" algn="l" rtl="0" eaLnBrk="1" fontAlgn="base" hangingPunct="1">
              <a:spcBef>
                <a:spcPct val="20000"/>
              </a:spcBef>
              <a:spcAft>
                <a:spcPct val="0"/>
              </a:spcAft>
              <a:buNone/>
              <a:defRPr sz="2500" b="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de-DE" sz="2000" b="0" i="0" u="none" strike="noStrike" kern="0" cap="none" spc="0" normalizeH="0" baseline="0" noProof="0" dirty="0" err="1">
                <a:ln>
                  <a:noFill/>
                </a:ln>
                <a:solidFill>
                  <a:srgbClr val="FFFFFF"/>
                </a:solidFill>
                <a:effectLst/>
                <a:uLnTx/>
                <a:uFillTx/>
                <a:latin typeface="Tahoma"/>
                <a:ea typeface="+mn-ea"/>
                <a:cs typeface="+mn-cs"/>
              </a:rPr>
              <a:t>Presented</a:t>
            </a:r>
            <a:r>
              <a:rPr kumimoji="0" lang="de-DE" sz="2000" b="0" i="0" u="none" strike="noStrike" kern="0" cap="none" spc="0" normalizeH="0" baseline="0" noProof="0" dirty="0">
                <a:ln>
                  <a:noFill/>
                </a:ln>
                <a:solidFill>
                  <a:srgbClr val="FFFFFF"/>
                </a:solidFill>
                <a:effectLst/>
                <a:uLnTx/>
                <a:uFillTx/>
                <a:latin typeface="Tahoma"/>
                <a:ea typeface="+mn-ea"/>
                <a:cs typeface="+mn-cs"/>
              </a:rPr>
              <a:t> </a:t>
            </a:r>
            <a:r>
              <a:rPr kumimoji="0" lang="de-DE" sz="2000" b="0" i="0" u="none" strike="noStrike" kern="0" cap="none" spc="0" normalizeH="0" baseline="0" noProof="0" dirty="0" err="1">
                <a:ln>
                  <a:noFill/>
                </a:ln>
                <a:solidFill>
                  <a:srgbClr val="FFFFFF"/>
                </a:solidFill>
                <a:effectLst/>
                <a:uLnTx/>
                <a:uFillTx/>
                <a:latin typeface="Tahoma"/>
                <a:ea typeface="+mn-ea"/>
                <a:cs typeface="+mn-cs"/>
              </a:rPr>
              <a:t>by</a:t>
            </a:r>
            <a:r>
              <a:rPr kumimoji="0" lang="de-DE" sz="2000" b="0" i="0" u="none" strike="noStrike" kern="0" cap="none" spc="0" normalizeH="0" baseline="0" noProof="0" dirty="0">
                <a:ln>
                  <a:noFill/>
                </a:ln>
                <a:solidFill>
                  <a:srgbClr val="FFFFFF"/>
                </a:solidFill>
                <a:effectLst/>
                <a:uLnTx/>
                <a:uFillTx/>
                <a:latin typeface="Tahoma"/>
                <a:ea typeface="+mn-ea"/>
                <a:cs typeface="+mn-cs"/>
              </a:rPr>
              <a:t>: Ahmed Ben Abdelkader</a:t>
            </a:r>
            <a:endParaRPr kumimoji="0" lang="de-DE" sz="2000" b="0" i="0" u="none" strike="noStrike" kern="0" cap="none" spc="0" normalizeH="0" baseline="0" noProof="0" dirty="0">
              <a:ln>
                <a:noFill/>
              </a:ln>
              <a:solidFill>
                <a:srgbClr val="FFFFFF"/>
              </a:solidFill>
              <a:effectLst/>
              <a:uLnTx/>
              <a:uFillTx/>
              <a:latin typeface="Tahoma"/>
              <a:ea typeface="+mn-ea"/>
              <a:cs typeface="Arial"/>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Tahoma"/>
                <a:ea typeface="+mn-ea"/>
                <a:cs typeface="+mn-cs"/>
              </a:rPr>
              <a:t>              </a:t>
            </a:r>
            <a:r>
              <a:rPr kumimoji="0" lang="de-DE" sz="2000" b="0" i="0" u="none" strike="noStrike" kern="0" cap="none" spc="0" normalizeH="0" baseline="0" noProof="0" dirty="0" err="1">
                <a:ln>
                  <a:noFill/>
                </a:ln>
                <a:solidFill>
                  <a:srgbClr val="FFFFFF"/>
                </a:solidFill>
                <a:effectLst/>
                <a:uLnTx/>
                <a:uFillTx/>
                <a:latin typeface="Tahoma"/>
                <a:ea typeface="+mn-ea"/>
                <a:cs typeface="+mn-cs"/>
              </a:rPr>
              <a:t>With</a:t>
            </a:r>
            <a:r>
              <a:rPr kumimoji="0" lang="de-DE" sz="2000" b="0" i="0" u="none" strike="noStrike" kern="0" cap="none" spc="0" normalizeH="0" baseline="0" noProof="0" dirty="0">
                <a:ln>
                  <a:noFill/>
                </a:ln>
                <a:solidFill>
                  <a:srgbClr val="FFFFFF"/>
                </a:solidFill>
                <a:effectLst/>
                <a:uLnTx/>
                <a:uFillTx/>
                <a:latin typeface="Tahoma"/>
                <a:ea typeface="+mn-ea"/>
                <a:cs typeface="+mn-cs"/>
              </a:rPr>
              <a:t>:  Prof. Massimo Tagliavini </a:t>
            </a:r>
            <a:endParaRPr kumimoji="0" lang="de-DE" sz="2000" b="0" i="0" u="none" strike="noStrike" kern="0" cap="none" spc="0" normalizeH="0" baseline="0" noProof="0" dirty="0">
              <a:ln>
                <a:noFill/>
              </a:ln>
              <a:solidFill>
                <a:srgbClr val="FFFFFF"/>
              </a:solidFill>
              <a:effectLst/>
              <a:uLnTx/>
              <a:uFillTx/>
              <a:latin typeface="Tahoma"/>
              <a:ea typeface="+mn-ea"/>
              <a:cs typeface="Arial"/>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de-DE" sz="2000" b="0" i="0" u="none" strike="noStrike" kern="0" cap="none" spc="0" normalizeH="0" baseline="0" noProof="0" dirty="0">
                <a:ln>
                  <a:noFill/>
                </a:ln>
                <a:solidFill>
                  <a:srgbClr val="FFFFFF"/>
                </a:solidFill>
                <a:effectLst/>
                <a:uLnTx/>
                <a:uFillTx/>
                <a:latin typeface="Tahoma"/>
                <a:ea typeface="+mn-ea"/>
                <a:cs typeface="+mn-cs"/>
              </a:rPr>
              <a:t>                     Dr. Damiano </a:t>
            </a:r>
            <a:r>
              <a:rPr kumimoji="0" lang="de-DE" sz="2000" b="0" i="0" u="none" strike="noStrike" kern="0" cap="none" spc="0" normalizeH="0" baseline="0" noProof="0" dirty="0" err="1">
                <a:ln>
                  <a:noFill/>
                </a:ln>
                <a:solidFill>
                  <a:srgbClr val="FFFFFF"/>
                </a:solidFill>
                <a:effectLst/>
                <a:uLnTx/>
                <a:uFillTx/>
                <a:latin typeface="Tahoma"/>
                <a:ea typeface="+mn-ea"/>
                <a:cs typeface="+mn-cs"/>
              </a:rPr>
              <a:t>Zanotelli</a:t>
            </a:r>
            <a:endParaRPr kumimoji="0" lang="de-DE" sz="2000" b="0" i="0" u="none" strike="noStrike" kern="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de-DE" sz="2500" b="0" i="0" u="none" strike="noStrike" kern="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uk-UA" sz="2500" b="0" i="0" u="none" strike="noStrike" kern="0" cap="none" spc="0" normalizeH="0" baseline="0" noProof="0" dirty="0">
              <a:ln>
                <a:noFill/>
              </a:ln>
              <a:solidFill>
                <a:srgbClr val="FFFFFF"/>
              </a:solidFill>
              <a:effectLst/>
              <a:uLnTx/>
              <a:uFillTx/>
              <a:latin typeface="Tahoma"/>
              <a:ea typeface="+mn-ea"/>
              <a:cs typeface="+mn-cs"/>
            </a:endParaRPr>
          </a:p>
        </p:txBody>
      </p:sp>
      <p:sp>
        <p:nvSpPr>
          <p:cNvPr id="9" name="TextBox 8">
            <a:extLst>
              <a:ext uri="{FF2B5EF4-FFF2-40B4-BE49-F238E27FC236}">
                <a16:creationId xmlns:a16="http://schemas.microsoft.com/office/drawing/2014/main" id="{981824C1-30E3-4DC2-BD9E-9F74039B23F7}"/>
              </a:ext>
            </a:extLst>
          </p:cNvPr>
          <p:cNvSpPr txBox="1"/>
          <p:nvPr/>
        </p:nvSpPr>
        <p:spPr>
          <a:xfrm>
            <a:off x="4162232" y="6211252"/>
            <a:ext cx="439248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4D4D4D">
                    <a:lumMod val="50000"/>
                  </a:srgbClr>
                </a:solidFill>
                <a:effectLst/>
                <a:uLnTx/>
                <a:uFillTx/>
                <a:latin typeface="Arial"/>
                <a:ea typeface="+mn-ea"/>
                <a:cs typeface="+mn-cs"/>
              </a:rPr>
              <a:t>Email: Abenabdelkader@unibz.it</a:t>
            </a:r>
            <a:endParaRPr kumimoji="0" lang="en-US" sz="1800" b="0" i="0" u="none" strike="noStrike" kern="1200" cap="none" spc="0" normalizeH="0" baseline="0" noProof="0">
              <a:ln>
                <a:noFill/>
              </a:ln>
              <a:solidFill>
                <a:srgbClr val="4D4D4D"/>
              </a:solidFill>
              <a:effectLst/>
              <a:uLnTx/>
              <a:uFillTx/>
              <a:latin typeface="Arial"/>
              <a:ea typeface="+mn-ea"/>
              <a:cs typeface="Arial"/>
            </a:endParaRPr>
          </a:p>
        </p:txBody>
      </p:sp>
      <p:sp>
        <p:nvSpPr>
          <p:cNvPr id="10" name="Rectangle 3">
            <a:extLst>
              <a:ext uri="{FF2B5EF4-FFF2-40B4-BE49-F238E27FC236}">
                <a16:creationId xmlns:a16="http://schemas.microsoft.com/office/drawing/2014/main" id="{E0678B9C-EB6B-4CD7-8A42-C2BB84AA111D}"/>
              </a:ext>
            </a:extLst>
          </p:cNvPr>
          <p:cNvSpPr txBox="1">
            <a:spLocks noChangeArrowheads="1"/>
          </p:cNvSpPr>
          <p:nvPr/>
        </p:nvSpPr>
        <p:spPr bwMode="auto">
          <a:xfrm>
            <a:off x="9928663" y="6471776"/>
            <a:ext cx="3077120" cy="441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400" b="1">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de-DE" sz="2000" b="1" i="0" u="none" strike="noStrike" kern="0" cap="none" spc="0" normalizeH="0" baseline="0" noProof="0">
                <a:ln>
                  <a:noFill/>
                </a:ln>
                <a:solidFill>
                  <a:srgbClr val="FFFFFF"/>
                </a:solidFill>
                <a:effectLst/>
                <a:uLnTx/>
                <a:uFillTx/>
                <a:latin typeface="Arial"/>
                <a:ea typeface="+mn-ea"/>
                <a:cs typeface="Arial"/>
              </a:rPr>
              <a:t>11.03.2021</a:t>
            </a: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de-DE" sz="2400" b="1" i="0" u="none" strike="noStrike" kern="0" cap="none" spc="0" normalizeH="0" baseline="0" noProof="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Arial"/>
              <a:ea typeface="+mn-ea"/>
              <a:cs typeface="+mn-cs"/>
            </a:endParaRPr>
          </a:p>
        </p:txBody>
      </p:sp>
      <p:pic>
        <p:nvPicPr>
          <p:cNvPr id="11" name="Picture 8" descr="Logo, company name&#10;&#10;Description automatically generated">
            <a:extLst>
              <a:ext uri="{FF2B5EF4-FFF2-40B4-BE49-F238E27FC236}">
                <a16:creationId xmlns:a16="http://schemas.microsoft.com/office/drawing/2014/main" id="{D08800BE-126C-4407-AE34-0C06F458FF6A}"/>
              </a:ext>
            </a:extLst>
          </p:cNvPr>
          <p:cNvPicPr>
            <a:picLocks noChangeAspect="1"/>
          </p:cNvPicPr>
          <p:nvPr/>
        </p:nvPicPr>
        <p:blipFill>
          <a:blip r:embed="rId2"/>
          <a:stretch>
            <a:fillRect/>
          </a:stretch>
        </p:blipFill>
        <p:spPr>
          <a:xfrm>
            <a:off x="10817225" y="0"/>
            <a:ext cx="1374775" cy="967105"/>
          </a:xfrm>
          <a:prstGeom prst="rect">
            <a:avLst/>
          </a:prstGeom>
        </p:spPr>
      </p:pic>
    </p:spTree>
    <p:extLst>
      <p:ext uri="{BB962C8B-B14F-4D97-AF65-F5344CB8AC3E}">
        <p14:creationId xmlns:p14="http://schemas.microsoft.com/office/powerpoint/2010/main" val="91696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l="1499"/>
          <a:stretch/>
        </p:blipFill>
        <p:spPr>
          <a:xfrm>
            <a:off x="20" y="10"/>
            <a:ext cx="12009284" cy="685799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2" name="Slide Number Placeholder 1"/>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201EB4DE-9194-4D1E-9939-4CBE682337FF}" type="slidenum">
              <a:rPr lang="en-US" b="1">
                <a:solidFill>
                  <a:schemeClr val="bg1"/>
                </a:solidFill>
              </a:rPr>
              <a:pPr algn="ctr">
                <a:spcAft>
                  <a:spcPts val="600"/>
                </a:spcAft>
              </a:pPr>
              <a:t>10</a:t>
            </a:fld>
            <a:endParaRPr lang="en-US" b="1">
              <a:solidFill>
                <a:schemeClr val="bg1"/>
              </a:solidFill>
            </a:endParaRPr>
          </a:p>
        </p:txBody>
      </p:sp>
    </p:spTree>
    <p:extLst>
      <p:ext uri="{BB962C8B-B14F-4D97-AF65-F5344CB8AC3E}">
        <p14:creationId xmlns:p14="http://schemas.microsoft.com/office/powerpoint/2010/main" val="356642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12D149-3EFB-410E-B70F-7AFDCCE9AD95}"/>
              </a:ext>
            </a:extLst>
          </p:cNvPr>
          <p:cNvSpPr txBox="1">
            <a:spLocks noChangeArrowheads="1"/>
          </p:cNvSpPr>
          <p:nvPr/>
        </p:nvSpPr>
        <p:spPr>
          <a:xfrm>
            <a:off x="2039395" y="0"/>
            <a:ext cx="8113209" cy="1154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00"/>
                </a:solidFill>
                <a:latin typeface="Times New Roman" panose="02020603050405020304" pitchFamily="18" charset="0"/>
                <a:cs typeface="Times New Roman" panose="02020603050405020304" pitchFamily="18" charset="0"/>
              </a:rPr>
              <a:t>Ground reflective covers effect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B6125EF3-3617-4A3D-A3ED-00A9DFE78167}"/>
              </a:ext>
            </a:extLst>
          </p:cNvPr>
          <p:cNvSpPr txBox="1">
            <a:spLocks noChangeArrowheads="1"/>
          </p:cNvSpPr>
          <p:nvPr/>
        </p:nvSpPr>
        <p:spPr>
          <a:xfrm>
            <a:off x="858129" y="1463040"/>
            <a:ext cx="10607040" cy="5571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0000"/>
                </a:solidFill>
                <a:latin typeface="Times New Roman" panose="02020603050405020304" pitchFamily="18" charset="0"/>
                <a:cs typeface="Times New Roman" panose="02020603050405020304" pitchFamily="18" charset="0"/>
              </a:rPr>
              <a:t>Reflective strips placed 2-3 weeks before harvest in order to enhance the albedo and the light distribution within the canopy and improve the fruit color,</a:t>
            </a:r>
          </a:p>
          <a:p>
            <a:endParaRPr lang="en-US" sz="2400">
              <a:solidFill>
                <a:srgbClr val="000000"/>
              </a:solidFill>
              <a:latin typeface="Times New Roman" panose="02020603050405020304" pitchFamily="18" charset="0"/>
              <a:cs typeface="Times New Roman" panose="02020603050405020304" pitchFamily="18" charset="0"/>
            </a:endParaRPr>
          </a:p>
          <a:p>
            <a:r>
              <a:rPr lang="de-DE" sz="2400">
                <a:solidFill>
                  <a:srgbClr val="000000"/>
                </a:solidFill>
                <a:latin typeface="Times New Roman" panose="02020603050405020304" pitchFamily="18" charset="0"/>
                <a:cs typeface="Times New Roman" panose="02020603050405020304" pitchFamily="18" charset="0"/>
              </a:rPr>
              <a:t>In 2019, </a:t>
            </a:r>
            <a:r>
              <a:rPr lang="en-US" sz="2400">
                <a:solidFill>
                  <a:srgbClr val="000000"/>
                </a:solidFill>
                <a:latin typeface="Times New Roman" panose="02020603050405020304" pitchFamily="18" charset="0"/>
                <a:cs typeface="Times New Roman" panose="02020603050405020304" pitchFamily="18" charset="0"/>
              </a:rPr>
              <a:t>the effect of the reflective strips on the light was studied by </a:t>
            </a:r>
            <a:r>
              <a:rPr lang="de-DE" sz="2400">
                <a:solidFill>
                  <a:srgbClr val="000000"/>
                </a:solidFill>
                <a:latin typeface="Times New Roman" panose="02020603050405020304" pitchFamily="18" charset="0"/>
                <a:cs typeface="Times New Roman" panose="02020603050405020304" pitchFamily="18" charset="0"/>
              </a:rPr>
              <a:t>Shtai et al., </a:t>
            </a:r>
            <a:r>
              <a:rPr lang="en-GB" sz="2400">
                <a:solidFill>
                  <a:srgbClr val="000000"/>
                </a:solidFill>
                <a:latin typeface="Times New Roman" panose="02020603050405020304" pitchFamily="18" charset="0"/>
                <a:cs typeface="Times New Roman" panose="02020603050405020304" pitchFamily="18" charset="0"/>
              </a:rPr>
              <a:t>Findings revealed that the quantity of diffuse light reflected from the orchard floor </a:t>
            </a:r>
            <a:r>
              <a:rPr lang="en-US" sz="2400">
                <a:solidFill>
                  <a:srgbClr val="000000"/>
                </a:solidFill>
                <a:latin typeface="Times New Roman" panose="02020603050405020304" pitchFamily="18" charset="0"/>
                <a:cs typeface="Times New Roman" panose="02020603050405020304" pitchFamily="18" charset="0"/>
              </a:rPr>
              <a:t>has</a:t>
            </a:r>
            <a:r>
              <a:rPr lang="de-DE" sz="2400">
                <a:solidFill>
                  <a:srgbClr val="000000"/>
                </a:solidFill>
                <a:latin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cs typeface="Times New Roman" panose="02020603050405020304" pitchFamily="18" charset="0"/>
              </a:rPr>
              <a:t>increased mainly at 1m height from the ground.</a:t>
            </a:r>
            <a:endParaRPr lang="en-US" sz="2400">
              <a:latin typeface="Times New Roman" panose="02020603050405020304" pitchFamily="18" charset="0"/>
              <a:cs typeface="Times New Roman" panose="02020603050405020304" pitchFamily="18" charset="0"/>
            </a:endParaRPr>
          </a:p>
          <a:p>
            <a:endParaRPr lang="en-GB" sz="2400">
              <a:solidFill>
                <a:srgbClr val="000000"/>
              </a:solidFill>
              <a:latin typeface="Times New Roman" panose="02020603050405020304" pitchFamily="18" charset="0"/>
              <a:cs typeface="Times New Roman" panose="02020603050405020304" pitchFamily="18" charset="0"/>
            </a:endParaRPr>
          </a:p>
          <a:p>
            <a:endParaRPr lang="en-GB" sz="2400"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F813F3-F2F7-44FD-8E3A-6A538474F846}"/>
              </a:ext>
            </a:extLst>
          </p:cNvPr>
          <p:cNvPicPr>
            <a:picLocks noChangeAspect="1"/>
          </p:cNvPicPr>
          <p:nvPr/>
        </p:nvPicPr>
        <p:blipFill rotWithShape="1">
          <a:blip r:embed="rId2"/>
          <a:srcRect l="35322" t="24073" r="14960" b="47526"/>
          <a:stretch/>
        </p:blipFill>
        <p:spPr>
          <a:xfrm>
            <a:off x="2798548" y="4314840"/>
            <a:ext cx="6726202" cy="216024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5" name="Slide Number Placeholder 4">
            <a:extLst>
              <a:ext uri="{FF2B5EF4-FFF2-40B4-BE49-F238E27FC236}">
                <a16:creationId xmlns:a16="http://schemas.microsoft.com/office/drawing/2014/main" id="{DFFBE63F-3CCC-41A5-B95F-781C39230796}"/>
              </a:ext>
            </a:extLst>
          </p:cNvPr>
          <p:cNvSpPr>
            <a:spLocks noGrp="1"/>
          </p:cNvSpPr>
          <p:nvPr>
            <p:ph type="sldNum" sz="quarter" idx="12"/>
          </p:nvPr>
        </p:nvSpPr>
        <p:spPr>
          <a:xfrm>
            <a:off x="8745410" y="6334400"/>
            <a:ext cx="2743200" cy="365125"/>
          </a:xfrm>
        </p:spPr>
        <p:txBody>
          <a:bodyPr/>
          <a:lstStyle/>
          <a:p>
            <a:fld id="{201EB4DE-9194-4D1E-9939-4CBE682337FF}" type="slidenum">
              <a:rPr lang="en-US" sz="1600" b="1" smtClean="0">
                <a:solidFill>
                  <a:schemeClr val="tx1"/>
                </a:solidFill>
              </a:rPr>
              <a:t>11</a:t>
            </a:fld>
            <a:endParaRPr lang="en-US" sz="1600" b="1" dirty="0">
              <a:solidFill>
                <a:schemeClr val="tx1"/>
              </a:solidFill>
            </a:endParaRPr>
          </a:p>
        </p:txBody>
      </p:sp>
    </p:spTree>
    <p:extLst>
      <p:ext uri="{BB962C8B-B14F-4D97-AF65-F5344CB8AC3E}">
        <p14:creationId xmlns:p14="http://schemas.microsoft.com/office/powerpoint/2010/main" val="90829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728501F-263F-483E-AD12-AABEE7FBD06D}"/>
              </a:ext>
            </a:extLst>
          </p:cNvPr>
          <p:cNvSpPr txBox="1">
            <a:spLocks noChangeArrowheads="1"/>
          </p:cNvSpPr>
          <p:nvPr/>
        </p:nvSpPr>
        <p:spPr>
          <a:xfrm>
            <a:off x="437036" y="548640"/>
            <a:ext cx="4005072" cy="5416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kern="1200" dirty="0">
                <a:solidFill>
                  <a:schemeClr val="tx1"/>
                </a:solidFill>
                <a:latin typeface="Times New Roman" panose="02020603050405020304" pitchFamily="18" charset="0"/>
                <a:cs typeface="Times New Roman" panose="02020603050405020304" pitchFamily="18" charset="0"/>
              </a:rPr>
              <a:t>Ground reflective covers additional effect on Microclimate and </a:t>
            </a:r>
            <a:r>
              <a:rPr lang="en-US" b="1" kern="1200" dirty="0" err="1">
                <a:solidFill>
                  <a:schemeClr val="tx1"/>
                </a:solidFill>
                <a:latin typeface="Times New Roman" panose="02020603050405020304" pitchFamily="18" charset="0"/>
                <a:cs typeface="Times New Roman" panose="02020603050405020304" pitchFamily="18" charset="0"/>
              </a:rPr>
              <a:t>ETp</a:t>
            </a:r>
            <a:endParaRPr lang="en-US" kern="1200" dirty="0">
              <a:solidFill>
                <a:schemeClr val="tx1"/>
              </a:solidFill>
              <a:latin typeface="Times New Roman" panose="02020603050405020304" pitchFamily="18" charset="0"/>
              <a:cs typeface="Times New Roman" panose="02020603050405020304" pitchFamily="18" charset="0"/>
            </a:endParaRP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9BC4D25-5AC5-46C4-94F7-1DF350B34748}"/>
              </a:ext>
            </a:extLst>
          </p:cNvPr>
          <p:cNvSpPr txBox="1">
            <a:spLocks noChangeArrowheads="1"/>
          </p:cNvSpPr>
          <p:nvPr/>
        </p:nvSpPr>
        <p:spPr>
          <a:xfrm>
            <a:off x="4932639" y="346881"/>
            <a:ext cx="7238024" cy="637459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Data processing: </a:t>
            </a:r>
          </a:p>
          <a:p>
            <a:r>
              <a:rPr lang="en-US" sz="2400" dirty="0">
                <a:latin typeface="Times New Roman" panose="02020603050405020304" pitchFamily="18" charset="0"/>
                <a:cs typeface="Times New Roman" panose="02020603050405020304" pitchFamily="18" charset="0"/>
              </a:rPr>
              <a:t>Selecting 3 similar days (outside the nets) in terms of temperature, PAR pattern, clear sky and without precipitation,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(end of August) and just after placing the ground cover (beginning of September),</a:t>
            </a:r>
          </a:p>
          <a:p>
            <a:pPr marL="0"/>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Evaluating the changes across the day (from 6 am to 6 pm), calculated as the difference between external conditions and those occurring simultaneously under the nets,</a:t>
            </a:r>
          </a:p>
          <a:p>
            <a:pPr marL="0"/>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Contrasting the climatic parameter of the two series of data (given as %).</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7FD45F-4C43-4994-B6D9-25C2119C0C27}"/>
              </a:ext>
            </a:extLst>
          </p:cNvPr>
          <p:cNvSpPr>
            <a:spLocks noGrp="1"/>
          </p:cNvSpPr>
          <p:nvPr>
            <p:ph type="sldNum" sz="quarter" idx="12"/>
          </p:nvPr>
        </p:nvSpPr>
        <p:spPr/>
        <p:txBody>
          <a:bodyPr/>
          <a:lstStyle/>
          <a:p>
            <a:fld id="{201EB4DE-9194-4D1E-9939-4CBE682337FF}" type="slidenum">
              <a:rPr lang="en-US" sz="1600" b="1" smtClean="0">
                <a:solidFill>
                  <a:schemeClr val="tx1"/>
                </a:solidFill>
              </a:rPr>
              <a:t>12</a:t>
            </a:fld>
            <a:endParaRPr lang="en-US" sz="1600" b="1" dirty="0">
              <a:solidFill>
                <a:schemeClr val="tx1"/>
              </a:solidFill>
            </a:endParaRPr>
          </a:p>
        </p:txBody>
      </p:sp>
    </p:spTree>
    <p:extLst>
      <p:ext uri="{BB962C8B-B14F-4D97-AF65-F5344CB8AC3E}">
        <p14:creationId xmlns:p14="http://schemas.microsoft.com/office/powerpoint/2010/main" val="229343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F0F9358-AA9F-4432-B53C-3D5484CC5E76}"/>
              </a:ext>
            </a:extLst>
          </p:cNvPr>
          <p:cNvSpPr txBox="1">
            <a:spLocks noChangeArrowheads="1"/>
          </p:cNvSpPr>
          <p:nvPr/>
        </p:nvSpPr>
        <p:spPr>
          <a:xfrm>
            <a:off x="1830050" y="0"/>
            <a:ext cx="8531900" cy="10311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00"/>
                </a:solidFill>
                <a:latin typeface="Times New Roman" panose="02020603050405020304" pitchFamily="18" charset="0"/>
                <a:cs typeface="Times New Roman" panose="02020603050405020304" pitchFamily="18" charset="0"/>
              </a:rPr>
              <a:t>Ground reflective covers effects</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descr="Chart, bar chart, histogram&#10;&#10;Description automatically generated">
            <a:extLst>
              <a:ext uri="{FF2B5EF4-FFF2-40B4-BE49-F238E27FC236}">
                <a16:creationId xmlns:a16="http://schemas.microsoft.com/office/drawing/2014/main" id="{8186C190-F509-46BC-931B-7FF24341AE8D}"/>
              </a:ext>
            </a:extLst>
          </p:cNvPr>
          <p:cNvPicPr/>
          <p:nvPr/>
        </p:nvPicPr>
        <p:blipFill rotWithShape="1">
          <a:blip r:embed="rId2" cstate="print">
            <a:extLst>
              <a:ext uri="{28A0092B-C50C-407E-A947-70E740481C1C}">
                <a14:useLocalDpi xmlns:a14="http://schemas.microsoft.com/office/drawing/2010/main" val="0"/>
              </a:ext>
            </a:extLst>
          </a:blip>
          <a:srcRect l="50000" t="28000" b="40000"/>
          <a:stretch/>
        </p:blipFill>
        <p:spPr>
          <a:xfrm>
            <a:off x="449684" y="604030"/>
            <a:ext cx="1631849" cy="878678"/>
          </a:xfrm>
          <a:prstGeom prst="rect">
            <a:avLst/>
          </a:prstGeom>
        </p:spPr>
      </p:pic>
      <p:pic>
        <p:nvPicPr>
          <p:cNvPr id="4" name="Picture 3">
            <a:extLst>
              <a:ext uri="{FF2B5EF4-FFF2-40B4-BE49-F238E27FC236}">
                <a16:creationId xmlns:a16="http://schemas.microsoft.com/office/drawing/2014/main" id="{2FE04E2A-A9F8-4C23-A316-40EFD8F1BCE5}"/>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4671" y="1615099"/>
            <a:ext cx="5220000" cy="2592000"/>
          </a:xfrm>
          <a:prstGeom prst="rect">
            <a:avLst/>
          </a:prstGeom>
          <a:noFill/>
          <a:ln>
            <a:noFill/>
          </a:ln>
        </p:spPr>
      </p:pic>
      <p:pic>
        <p:nvPicPr>
          <p:cNvPr id="5" name="Picture 4">
            <a:extLst>
              <a:ext uri="{FF2B5EF4-FFF2-40B4-BE49-F238E27FC236}">
                <a16:creationId xmlns:a16="http://schemas.microsoft.com/office/drawing/2014/main" id="{1697607F-0BFA-4179-BF25-DB4426FF70F0}"/>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47118" y="1615099"/>
            <a:ext cx="5220000" cy="2592000"/>
          </a:xfrm>
          <a:prstGeom prst="rect">
            <a:avLst/>
          </a:prstGeom>
          <a:noFill/>
          <a:ln>
            <a:noFill/>
          </a:ln>
        </p:spPr>
      </p:pic>
      <p:pic>
        <p:nvPicPr>
          <p:cNvPr id="6" name="Picture 5">
            <a:extLst>
              <a:ext uri="{FF2B5EF4-FFF2-40B4-BE49-F238E27FC236}">
                <a16:creationId xmlns:a16="http://schemas.microsoft.com/office/drawing/2014/main" id="{CDD6EFCA-B02F-4208-BDE1-D30B388F4E37}"/>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4671" y="4266000"/>
            <a:ext cx="5220000" cy="2592000"/>
          </a:xfrm>
          <a:prstGeom prst="rect">
            <a:avLst/>
          </a:prstGeom>
          <a:noFill/>
          <a:ln>
            <a:noFill/>
          </a:ln>
        </p:spPr>
      </p:pic>
      <p:pic>
        <p:nvPicPr>
          <p:cNvPr id="7" name="Picture 6">
            <a:extLst>
              <a:ext uri="{FF2B5EF4-FFF2-40B4-BE49-F238E27FC236}">
                <a16:creationId xmlns:a16="http://schemas.microsoft.com/office/drawing/2014/main" id="{88A55595-C4CA-44AE-937F-0FBB4EDA78AA}"/>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347118" y="4227286"/>
            <a:ext cx="5220000" cy="2592000"/>
          </a:xfrm>
          <a:prstGeom prst="rect">
            <a:avLst/>
          </a:prstGeom>
          <a:noFill/>
          <a:ln>
            <a:noFill/>
          </a:ln>
        </p:spPr>
      </p:pic>
      <p:sp>
        <p:nvSpPr>
          <p:cNvPr id="8" name="Oval 7">
            <a:extLst>
              <a:ext uri="{FF2B5EF4-FFF2-40B4-BE49-F238E27FC236}">
                <a16:creationId xmlns:a16="http://schemas.microsoft.com/office/drawing/2014/main" id="{DD24C2D1-BD06-411E-A55C-9CA8774E268B}"/>
              </a:ext>
            </a:extLst>
          </p:cNvPr>
          <p:cNvSpPr/>
          <p:nvPr/>
        </p:nvSpPr>
        <p:spPr>
          <a:xfrm>
            <a:off x="2887018" y="3094322"/>
            <a:ext cx="1438695" cy="2869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Arrow: Up-Down 8">
            <a:extLst>
              <a:ext uri="{FF2B5EF4-FFF2-40B4-BE49-F238E27FC236}">
                <a16:creationId xmlns:a16="http://schemas.microsoft.com/office/drawing/2014/main" id="{AB5EE0A6-4992-4714-B5CE-9D220159D36F}"/>
              </a:ext>
            </a:extLst>
          </p:cNvPr>
          <p:cNvSpPr/>
          <p:nvPr/>
        </p:nvSpPr>
        <p:spPr>
          <a:xfrm>
            <a:off x="2516382" y="6004713"/>
            <a:ext cx="144016" cy="417737"/>
          </a:xfrm>
          <a:prstGeom prst="up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Up-Down 9">
            <a:extLst>
              <a:ext uri="{FF2B5EF4-FFF2-40B4-BE49-F238E27FC236}">
                <a16:creationId xmlns:a16="http://schemas.microsoft.com/office/drawing/2014/main" id="{F2DBBDDF-0B47-4AE3-B0E4-E1551563D99E}"/>
              </a:ext>
            </a:extLst>
          </p:cNvPr>
          <p:cNvSpPr/>
          <p:nvPr/>
        </p:nvSpPr>
        <p:spPr>
          <a:xfrm>
            <a:off x="3534358" y="6004714"/>
            <a:ext cx="144016" cy="417737"/>
          </a:xfrm>
          <a:prstGeom prst="up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rial"/>
              <a:ea typeface="+mn-ea"/>
              <a:cs typeface="+mn-cs"/>
            </a:endParaRPr>
          </a:p>
        </p:txBody>
      </p:sp>
      <p:sp>
        <p:nvSpPr>
          <p:cNvPr id="11" name="Arrow: Up-Down 10">
            <a:extLst>
              <a:ext uri="{FF2B5EF4-FFF2-40B4-BE49-F238E27FC236}">
                <a16:creationId xmlns:a16="http://schemas.microsoft.com/office/drawing/2014/main" id="{C9109029-8E49-4887-89F1-650BDC1A8BE0}"/>
              </a:ext>
            </a:extLst>
          </p:cNvPr>
          <p:cNvSpPr/>
          <p:nvPr/>
        </p:nvSpPr>
        <p:spPr>
          <a:xfrm>
            <a:off x="8438691" y="5962507"/>
            <a:ext cx="144016" cy="417737"/>
          </a:xfrm>
          <a:prstGeom prst="up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rial"/>
              <a:ea typeface="+mn-ea"/>
              <a:cs typeface="+mn-cs"/>
            </a:endParaRPr>
          </a:p>
        </p:txBody>
      </p:sp>
      <p:sp>
        <p:nvSpPr>
          <p:cNvPr id="12" name="Arrow: Up-Down 11">
            <a:extLst>
              <a:ext uri="{FF2B5EF4-FFF2-40B4-BE49-F238E27FC236}">
                <a16:creationId xmlns:a16="http://schemas.microsoft.com/office/drawing/2014/main" id="{583A4899-DD50-4864-8C15-2902DDBD3E1F}"/>
              </a:ext>
            </a:extLst>
          </p:cNvPr>
          <p:cNvSpPr/>
          <p:nvPr/>
        </p:nvSpPr>
        <p:spPr>
          <a:xfrm>
            <a:off x="9458917" y="5962508"/>
            <a:ext cx="144016" cy="417737"/>
          </a:xfrm>
          <a:prstGeom prst="up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rial"/>
              <a:ea typeface="+mn-ea"/>
              <a:cs typeface="+mn-cs"/>
            </a:endParaRPr>
          </a:p>
        </p:txBody>
      </p:sp>
      <p:sp>
        <p:nvSpPr>
          <p:cNvPr id="13" name="Slide Number Placeholder 12">
            <a:extLst>
              <a:ext uri="{FF2B5EF4-FFF2-40B4-BE49-F238E27FC236}">
                <a16:creationId xmlns:a16="http://schemas.microsoft.com/office/drawing/2014/main" id="{461F7B58-B615-4A2C-BE5C-DAF9624100C5}"/>
              </a:ext>
            </a:extLst>
          </p:cNvPr>
          <p:cNvSpPr>
            <a:spLocks noGrp="1"/>
          </p:cNvSpPr>
          <p:nvPr>
            <p:ph type="sldNum" sz="quarter" idx="12"/>
          </p:nvPr>
        </p:nvSpPr>
        <p:spPr>
          <a:xfrm>
            <a:off x="9458917" y="6474348"/>
            <a:ext cx="2743200" cy="365125"/>
          </a:xfrm>
        </p:spPr>
        <p:txBody>
          <a:bodyPr/>
          <a:lstStyle/>
          <a:p>
            <a:fld id="{201EB4DE-9194-4D1E-9939-4CBE682337FF}" type="slidenum">
              <a:rPr lang="en-US" sz="1600" b="1" smtClean="0">
                <a:solidFill>
                  <a:schemeClr val="tx1"/>
                </a:solidFill>
              </a:rPr>
              <a:t>13</a:t>
            </a:fld>
            <a:endParaRPr lang="en-US" sz="1600" b="1" dirty="0">
              <a:solidFill>
                <a:schemeClr val="tx1"/>
              </a:solidFill>
            </a:endParaRPr>
          </a:p>
        </p:txBody>
      </p:sp>
    </p:spTree>
    <p:extLst>
      <p:ext uri="{BB962C8B-B14F-4D97-AF65-F5344CB8AC3E}">
        <p14:creationId xmlns:p14="http://schemas.microsoft.com/office/powerpoint/2010/main" val="12472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0">
            <a:extLst>
              <a:ext uri="{FF2B5EF4-FFF2-40B4-BE49-F238E27FC236}">
                <a16:creationId xmlns:a16="http://schemas.microsoft.com/office/drawing/2014/main" id="{A1137B5E-DA50-4D45-B6A9-1E36F6D14DA2}"/>
              </a:ext>
            </a:extLst>
          </p:cNvPr>
          <p:cNvSpPr txBox="1">
            <a:spLocks/>
          </p:cNvSpPr>
          <p:nvPr/>
        </p:nvSpPr>
        <p:spPr>
          <a:xfrm>
            <a:off x="1115568" y="548640"/>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Times New Roman" panose="02020603050405020304" pitchFamily="18" charset="0"/>
                <a:cs typeface="Times New Roman" panose="02020603050405020304" pitchFamily="18" charset="0"/>
              </a:rPr>
              <a:t>CONCLUSION</a:t>
            </a:r>
            <a:endParaRPr lang="en-US" sz="4000" kern="1200"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10">
            <a:extLst>
              <a:ext uri="{FF2B5EF4-FFF2-40B4-BE49-F238E27FC236}">
                <a16:creationId xmlns:a16="http://schemas.microsoft.com/office/drawing/2014/main" id="{B4B11722-E5BD-4264-BED2-50B24DD924FA}"/>
              </a:ext>
            </a:extLst>
          </p:cNvPr>
          <p:cNvSpPr txBox="1">
            <a:spLocks/>
          </p:cNvSpPr>
          <p:nvPr/>
        </p:nvSpPr>
        <p:spPr>
          <a:xfrm>
            <a:off x="1115568" y="2481943"/>
            <a:ext cx="10168128" cy="3695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ct val="0"/>
              </a:spcBef>
              <a:spcAft>
                <a:spcPts val="600"/>
              </a:spcAft>
              <a:defRPr/>
            </a:pPr>
            <a:r>
              <a:rPr lang="en-US" sz="2400" dirty="0">
                <a:latin typeface="Times New Roman" panose="02020603050405020304" pitchFamily="18" charset="0"/>
                <a:cs typeface="Times New Roman" panose="02020603050405020304" pitchFamily="18" charset="0"/>
              </a:rPr>
              <a:t>Microclimatic changes around the tree canopy caused by the hail nets could lead to a significant reduction of water losses in the orchard and consequently of</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irrigation needs. </a:t>
            </a:r>
          </a:p>
          <a:p>
            <a:pPr marL="0" fontAlgn="base">
              <a:lnSpc>
                <a:spcPct val="100000"/>
              </a:lnSpc>
              <a:spcBef>
                <a:spcPct val="0"/>
              </a:spcBef>
              <a:spcAft>
                <a:spcPts val="600"/>
              </a:spcAft>
              <a:defRPr/>
            </a:pPr>
            <a:endParaRPr lang="en-US" sz="2400" dirty="0">
              <a:latin typeface="Times New Roman" panose="02020603050405020304" pitchFamily="18" charset="0"/>
              <a:cs typeface="Times New Roman" panose="02020603050405020304" pitchFamily="18" charset="0"/>
            </a:endParaRPr>
          </a:p>
          <a:p>
            <a:pPr fontAlgn="base">
              <a:lnSpc>
                <a:spcPct val="100000"/>
              </a:lnSpc>
              <a:spcBef>
                <a:spcPct val="0"/>
              </a:spcBef>
              <a:spcAft>
                <a:spcPts val="600"/>
              </a:spcAft>
              <a:defRPr/>
            </a:pPr>
            <a:r>
              <a:rPr lang="en-US" sz="2400" dirty="0">
                <a:latin typeface="Times New Roman" panose="02020603050405020304" pitchFamily="18" charset="0"/>
                <a:cs typeface="Times New Roman" panose="02020603050405020304" pitchFamily="18" charset="0"/>
              </a:rPr>
              <a:t>Reflective strips, besides their recognized benefit in improving fruit color, additionally contribute to reduce the evaporative demand of the atmosphere.</a:t>
            </a:r>
          </a:p>
          <a:p>
            <a:pPr marL="0" fontAlgn="base">
              <a:spcBef>
                <a:spcPct val="0"/>
              </a:spcBef>
              <a:spcAft>
                <a:spcPts val="600"/>
              </a:spcAft>
              <a:defRPr/>
            </a:pPr>
            <a:endParaRPr lang="en-US" sz="2200" dirty="0"/>
          </a:p>
          <a:p>
            <a:pPr marL="0" fontAlgn="base">
              <a:spcBef>
                <a:spcPct val="0"/>
              </a:spcBef>
              <a:spcAft>
                <a:spcPts val="600"/>
              </a:spcAft>
              <a:defRPr/>
            </a:pPr>
            <a:endParaRPr lang="en-US" sz="2200" dirty="0"/>
          </a:p>
        </p:txBody>
      </p:sp>
      <p:sp>
        <p:nvSpPr>
          <p:cNvPr id="2" name="Slide Number Placeholder 1">
            <a:extLst>
              <a:ext uri="{FF2B5EF4-FFF2-40B4-BE49-F238E27FC236}">
                <a16:creationId xmlns:a16="http://schemas.microsoft.com/office/drawing/2014/main" id="{4F60659B-55DB-4B70-BE5B-1E0ABE855717}"/>
              </a:ext>
            </a:extLst>
          </p:cNvPr>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201EB4DE-9194-4D1E-9939-4CBE682337FF}" type="slidenum">
              <a:rPr lang="en-US" sz="1600" b="1">
                <a:solidFill>
                  <a:schemeClr val="tx1"/>
                </a:solidFill>
              </a:rPr>
              <a:pPr>
                <a:spcAft>
                  <a:spcPts val="600"/>
                </a:spcAft>
              </a:pPr>
              <a:t>14</a:t>
            </a:fld>
            <a:endParaRPr lang="en-US" sz="1600" b="1" dirty="0">
              <a:solidFill>
                <a:schemeClr val="tx1"/>
              </a:solidFill>
            </a:endParaRPr>
          </a:p>
        </p:txBody>
      </p:sp>
    </p:spTree>
    <p:extLst>
      <p:ext uri="{BB962C8B-B14F-4D97-AF65-F5344CB8AC3E}">
        <p14:creationId xmlns:p14="http://schemas.microsoft.com/office/powerpoint/2010/main" val="287652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ree, outdoor, sky, snow&#10;&#10;Description automatically generated">
            <a:extLst>
              <a:ext uri="{FF2B5EF4-FFF2-40B4-BE49-F238E27FC236}">
                <a16:creationId xmlns:a16="http://schemas.microsoft.com/office/drawing/2014/main" id="{38A76672-142C-4592-A17F-C9686DE52C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31" t="6484" r="26678" b="-1"/>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2B689C-CF2E-4C4C-BB29-5DF1F185D575}"/>
              </a:ext>
            </a:extLst>
          </p:cNvPr>
          <p:cNvSpPr>
            <a:spLocks noGrp="1"/>
          </p:cNvSpPr>
          <p:nvPr>
            <p:ph type="ctrTitle"/>
          </p:nvPr>
        </p:nvSpPr>
        <p:spPr>
          <a:xfrm>
            <a:off x="477981" y="1122363"/>
            <a:ext cx="4023360" cy="3204134"/>
          </a:xfrm>
        </p:spPr>
        <p:txBody>
          <a:bodyPr anchor="b">
            <a:normAutofit/>
          </a:bodyPr>
          <a:lstStyle/>
          <a:p>
            <a:pPr algn="l"/>
            <a:r>
              <a:rPr lang="en-US" sz="4800" b="1">
                <a:latin typeface="Times New Roman" panose="02020603050405020304" pitchFamily="18" charset="0"/>
                <a:cs typeface="Times New Roman" panose="02020603050405020304" pitchFamily="18" charset="0"/>
              </a:rPr>
              <a:t>Thank you for your attention</a:t>
            </a:r>
            <a:endParaRPr lang="en-US" sz="480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E0B012D-6D04-44AD-B0C6-9205291F00D1}"/>
              </a:ext>
            </a:extLst>
          </p:cNvPr>
          <p:cNvSpPr>
            <a:spLocks noGrp="1"/>
          </p:cNvSpPr>
          <p:nvPr>
            <p:ph type="sldNum" sz="quarter" idx="12"/>
          </p:nvPr>
        </p:nvSpPr>
        <p:spPr>
          <a:xfrm>
            <a:off x="8970819"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01EB4DE-9194-4D1E-9939-4CBE682337FF}" type="slidenum">
              <a:rPr kumimoji="0" lang="en-US" sz="1600" b="1" i="0" u="none" strike="noStrike" kern="1200" cap="none" spc="0" normalizeH="0" baseline="0" noProof="0">
                <a:ln>
                  <a:noFill/>
                </a:ln>
                <a:solidFill>
                  <a:schemeClr val="bg1"/>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15</a:t>
            </a:fld>
            <a:endPar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8299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tree&#10;&#10;Description automatically generated">
            <a:extLst>
              <a:ext uri="{FF2B5EF4-FFF2-40B4-BE49-F238E27FC236}">
                <a16:creationId xmlns:a16="http://schemas.microsoft.com/office/drawing/2014/main" id="{CE409E48-DEB7-4EC0-AF38-D91684A745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4" r="9092" b="23495"/>
          <a:stretch/>
        </p:blipFill>
        <p:spPr>
          <a:xfrm>
            <a:off x="6288257" y="10"/>
            <a:ext cx="5903741" cy="6857990"/>
          </a:xfrm>
          <a:prstGeom prst="rect">
            <a:avLst/>
          </a:prstGeom>
          <a:noFill/>
        </p:spPr>
      </p:pic>
      <p:sp>
        <p:nvSpPr>
          <p:cNvPr id="65"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E4C8BBA-FC4D-4440-B9D2-73B4F41E5395}"/>
              </a:ext>
            </a:extLst>
          </p:cNvPr>
          <p:cNvSpPr txBox="1">
            <a:spLocks/>
          </p:cNvSpPr>
          <p:nvPr/>
        </p:nvSpPr>
        <p:spPr>
          <a:xfrm>
            <a:off x="46365" y="898009"/>
            <a:ext cx="4425989" cy="11284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latin typeface="Times New Roman" panose="02020603050405020304" pitchFamily="18" charset="0"/>
                <a:cs typeface="Times New Roman" panose="02020603050405020304" pitchFamily="18" charset="0"/>
              </a:rPr>
              <a:t>INTRODUCTION</a:t>
            </a:r>
            <a:endParaRPr lang="en-US" sz="4000" dirty="0">
              <a:latin typeface="Times New Roman" panose="02020603050405020304" pitchFamily="18" charset="0"/>
              <a:cs typeface="Times New Roman" panose="02020603050405020304" pitchFamily="18" charset="0"/>
            </a:endParaRPr>
          </a:p>
        </p:txBody>
      </p:sp>
      <p:sp>
        <p:nvSpPr>
          <p:cNvPr id="66"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3">
            <a:extLst>
              <a:ext uri="{FF2B5EF4-FFF2-40B4-BE49-F238E27FC236}">
                <a16:creationId xmlns:a16="http://schemas.microsoft.com/office/drawing/2014/main" id="{9FE76CAF-7213-427B-BD79-6A18A18811F7}"/>
              </a:ext>
            </a:extLst>
          </p:cNvPr>
          <p:cNvSpPr txBox="1">
            <a:spLocks noChangeArrowheads="1"/>
          </p:cNvSpPr>
          <p:nvPr/>
        </p:nvSpPr>
        <p:spPr>
          <a:xfrm>
            <a:off x="-1" y="2244090"/>
            <a:ext cx="6288258" cy="461390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Times New Roman" panose="02020603050405020304" pitchFamily="18" charset="0"/>
              <a:cs typeface="Times New Roman" panose="02020603050405020304" pitchFamily="18" charset="0"/>
            </a:endParaRPr>
          </a:p>
          <a:p>
            <a:pPr>
              <a:lnSpc>
                <a:spcPct val="110000"/>
              </a:lnSpc>
            </a:pPr>
            <a:r>
              <a:rPr lang="en-US" sz="2400" dirty="0">
                <a:latin typeface="Times New Roman" panose="02020603050405020304" pitchFamily="18" charset="0"/>
                <a:cs typeface="Times New Roman" panose="02020603050405020304" pitchFamily="18" charset="0"/>
              </a:rPr>
              <a:t>Nowadays, fruit growers are more aware about the necessity of protecting their orchards from extreme weather conditions: most of them are using nets in order to reduce the light intensity that could damage their production.</a:t>
            </a: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a:p>
            <a:pPr>
              <a:lnSpc>
                <a:spcPct val="110000"/>
              </a:lnSpc>
            </a:pPr>
            <a:r>
              <a:rPr lang="en-US" sz="2400" dirty="0">
                <a:latin typeface="Times New Roman" panose="02020603050405020304" pitchFamily="18" charset="0"/>
                <a:cs typeface="Times New Roman" panose="02020603050405020304" pitchFamily="18" charset="0"/>
              </a:rPr>
              <a:t>In addition, bicolor apple growers are applying the ground reflective covers which enhance the albedo and the light distribution within the canopy and therefore, improve the fruit color that becomes one of the main concerns for marketing reasons.</a:t>
            </a:r>
          </a:p>
        </p:txBody>
      </p:sp>
      <p:sp>
        <p:nvSpPr>
          <p:cNvPr id="5" name="Slide Number Placeholder 4">
            <a:extLst>
              <a:ext uri="{FF2B5EF4-FFF2-40B4-BE49-F238E27FC236}">
                <a16:creationId xmlns:a16="http://schemas.microsoft.com/office/drawing/2014/main" id="{2264F074-F73C-46AA-896B-EDABEFD9F8AC}"/>
              </a:ext>
            </a:extLst>
          </p:cNvPr>
          <p:cNvSpPr>
            <a:spLocks noGrp="1"/>
          </p:cNvSpPr>
          <p:nvPr>
            <p:ph type="sldNum" sz="quarter" idx="12"/>
          </p:nvPr>
        </p:nvSpPr>
        <p:spPr>
          <a:xfrm>
            <a:off x="8883306" y="6275197"/>
            <a:ext cx="2743200" cy="365125"/>
          </a:xfrm>
        </p:spPr>
        <p:txBody>
          <a:bodyPr/>
          <a:lstStyle/>
          <a:p>
            <a:fld id="{201EB4DE-9194-4D1E-9939-4CBE682337FF}" type="slidenum">
              <a:rPr lang="en-US" sz="1600" b="1" smtClean="0">
                <a:solidFill>
                  <a:schemeClr val="tx1"/>
                </a:solidFill>
              </a:rPr>
              <a:t>2</a:t>
            </a:fld>
            <a:endParaRPr lang="en-US" sz="1600" b="1" dirty="0">
              <a:solidFill>
                <a:schemeClr val="tx1"/>
              </a:solidFill>
            </a:endParaRPr>
          </a:p>
        </p:txBody>
      </p:sp>
    </p:spTree>
    <p:extLst>
      <p:ext uri="{BB962C8B-B14F-4D97-AF65-F5344CB8AC3E}">
        <p14:creationId xmlns:p14="http://schemas.microsoft.com/office/powerpoint/2010/main" val="244600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4">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B689C-CF2E-4C4C-BB29-5DF1F185D575}"/>
              </a:ext>
            </a:extLst>
          </p:cNvPr>
          <p:cNvSpPr>
            <a:spLocks noGrp="1"/>
          </p:cNvSpPr>
          <p:nvPr>
            <p:ph type="ctrTitle"/>
          </p:nvPr>
        </p:nvSpPr>
        <p:spPr>
          <a:xfrm>
            <a:off x="528711" y="843878"/>
            <a:ext cx="3396175" cy="1385951"/>
          </a:xfrm>
          <a:noFill/>
        </p:spPr>
        <p:txBody>
          <a:bodyPr>
            <a:normAutofit/>
          </a:bodyPr>
          <a:lstStyle/>
          <a:p>
            <a:r>
              <a:rPr lang="en-US" sz="4400" b="1" dirty="0">
                <a:latin typeface="Times New Roman" panose="02020603050405020304" pitchFamily="18" charset="0"/>
                <a:cs typeface="Times New Roman" panose="02020603050405020304" pitchFamily="18" charset="0"/>
              </a:rPr>
              <a:t>Hypothesis</a:t>
            </a:r>
            <a:endParaRPr lang="en-US" sz="4400" dirty="0"/>
          </a:p>
        </p:txBody>
      </p:sp>
      <p:sp>
        <p:nvSpPr>
          <p:cNvPr id="3" name="Subtitle 2">
            <a:extLst>
              <a:ext uri="{FF2B5EF4-FFF2-40B4-BE49-F238E27FC236}">
                <a16:creationId xmlns:a16="http://schemas.microsoft.com/office/drawing/2014/main" id="{7783CAA6-D88E-4EEE-9C3E-8863B8B936CD}"/>
              </a:ext>
            </a:extLst>
          </p:cNvPr>
          <p:cNvSpPr>
            <a:spLocks noGrp="1"/>
          </p:cNvSpPr>
          <p:nvPr>
            <p:ph type="subTitle" idx="1"/>
          </p:nvPr>
        </p:nvSpPr>
        <p:spPr>
          <a:xfrm>
            <a:off x="0" y="2912012"/>
            <a:ext cx="5006456" cy="2940148"/>
          </a:xfrm>
          <a:noFill/>
        </p:spPr>
        <p:txBody>
          <a:bodyPr>
            <a:normAutofit/>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use of protective nets affects the orchard´s microclimate and reduces the evaporative demand.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reflective strips amplify this effect.</a:t>
            </a:r>
          </a:p>
        </p:txBody>
      </p:sp>
      <p:pic>
        <p:nvPicPr>
          <p:cNvPr id="4" name="Picture 3" descr="A picture containing tree, outdoor, sky, snow&#10;&#10;Description automatically generated">
            <a:extLst>
              <a:ext uri="{FF2B5EF4-FFF2-40B4-BE49-F238E27FC236}">
                <a16:creationId xmlns:a16="http://schemas.microsoft.com/office/drawing/2014/main" id="{38A76672-142C-4592-A17F-C9686DE52C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621" r="30468"/>
          <a:stretch/>
        </p:blipFill>
        <p:spPr>
          <a:xfrm>
            <a:off x="5009505" y="10"/>
            <a:ext cx="7182495" cy="6857990"/>
          </a:xfrm>
          <a:prstGeom prst="rect">
            <a:avLst/>
          </a:prstGeom>
        </p:spPr>
      </p:pic>
      <p:sp>
        <p:nvSpPr>
          <p:cNvPr id="5" name="Slide Number Placeholder 4">
            <a:extLst>
              <a:ext uri="{FF2B5EF4-FFF2-40B4-BE49-F238E27FC236}">
                <a16:creationId xmlns:a16="http://schemas.microsoft.com/office/drawing/2014/main" id="{CE0B012D-6D04-44AD-B0C6-9205291F00D1}"/>
              </a:ext>
            </a:extLst>
          </p:cNvPr>
          <p:cNvSpPr>
            <a:spLocks noGrp="1"/>
          </p:cNvSpPr>
          <p:nvPr>
            <p:ph type="sldNum" sz="quarter" idx="12"/>
          </p:nvPr>
        </p:nvSpPr>
        <p:spPr>
          <a:xfrm>
            <a:off x="10193124" y="6356350"/>
            <a:ext cx="1160676" cy="365125"/>
          </a:xfrm>
        </p:spPr>
        <p:txBody>
          <a:bodyPr>
            <a:normAutofit/>
          </a:bodyPr>
          <a:lstStyle/>
          <a:p>
            <a:pPr>
              <a:spcAft>
                <a:spcPts val="600"/>
              </a:spcAft>
            </a:pPr>
            <a:fld id="{201EB4DE-9194-4D1E-9939-4CBE682337FF}" type="slidenum">
              <a:rPr lang="en-US" sz="1600" b="1">
                <a:solidFill>
                  <a:schemeClr val="bg1"/>
                </a:solidFill>
              </a:rPr>
              <a:pPr>
                <a:spcAft>
                  <a:spcPts val="600"/>
                </a:spcAft>
              </a:pPr>
              <a:t>3</a:t>
            </a:fld>
            <a:endParaRPr lang="en-US" sz="1600" b="1" dirty="0">
              <a:solidFill>
                <a:schemeClr val="bg1"/>
              </a:solidFill>
            </a:endParaRPr>
          </a:p>
        </p:txBody>
      </p:sp>
    </p:spTree>
    <p:extLst>
      <p:ext uri="{BB962C8B-B14F-4D97-AF65-F5344CB8AC3E}">
        <p14:creationId xmlns:p14="http://schemas.microsoft.com/office/powerpoint/2010/main" val="263015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9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picture containing tree, outdoor, sky, snow&#10;&#10;Description automatically generated">
            <a:extLst>
              <a:ext uri="{FF2B5EF4-FFF2-40B4-BE49-F238E27FC236}">
                <a16:creationId xmlns:a16="http://schemas.microsoft.com/office/drawing/2014/main" id="{94FEE17A-EC48-49A4-AC00-5646A1C3CAC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4832" r="-2" b="331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Picture 2">
            <a:extLst>
              <a:ext uri="{FF2B5EF4-FFF2-40B4-BE49-F238E27FC236}">
                <a16:creationId xmlns:a16="http://schemas.microsoft.com/office/drawing/2014/main" id="{FE0277EE-DAC8-4321-99FE-CAD6AC505F1C}"/>
              </a:ext>
            </a:extLst>
          </p:cNvPr>
          <p:cNvPicPr>
            <a:picLocks noChangeAspect="1"/>
          </p:cNvPicPr>
          <p:nvPr/>
        </p:nvPicPr>
        <p:blipFill rotWithShape="1">
          <a:blip r:embed="rId3"/>
          <a:srcRect t="9185" r="-2" b="896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10" name="Freeform: Shape 9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1" name="Freeform: Shape 9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2">
            <a:extLst>
              <a:ext uri="{FF2B5EF4-FFF2-40B4-BE49-F238E27FC236}">
                <a16:creationId xmlns:a16="http://schemas.microsoft.com/office/drawing/2014/main" id="{4873C799-6969-4F5D-A1C7-AB2DBC75912E}"/>
              </a:ext>
            </a:extLst>
          </p:cNvPr>
          <p:cNvSpPr txBox="1">
            <a:spLocks noChangeArrowheads="1"/>
          </p:cNvSpPr>
          <p:nvPr/>
        </p:nvSpPr>
        <p:spPr>
          <a:xfrm>
            <a:off x="448056" y="857303"/>
            <a:ext cx="4832802"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Times New Roman" panose="02020603050405020304" pitchFamily="18" charset="0"/>
                <a:cs typeface="Times New Roman" panose="02020603050405020304" pitchFamily="18" charset="0"/>
              </a:rPr>
              <a:t>Experimental Site</a:t>
            </a:r>
          </a:p>
        </p:txBody>
      </p:sp>
      <p:sp>
        <p:nvSpPr>
          <p:cNvPr id="112" name="Rectangle 9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13" name="Rectangle 9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0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D4FA8FEB-8C1A-4ECC-BDA0-F13BEA7E0A49}"/>
              </a:ext>
            </a:extLst>
          </p:cNvPr>
          <p:cNvSpPr/>
          <p:nvPr/>
        </p:nvSpPr>
        <p:spPr>
          <a:xfrm>
            <a:off x="16881" y="2370828"/>
            <a:ext cx="5908431" cy="4264480"/>
          </a:xfrm>
          <a:prstGeom prst="rect">
            <a:avLst/>
          </a:prstGeom>
        </p:spPr>
        <p:txBody>
          <a:bodyPr vert="horz" lIns="91440" tIns="45720" rIns="91440" bIns="45720" rtlCol="0">
            <a:normAutofit fontScale="92500"/>
          </a:bodyPr>
          <a:lstStyle/>
          <a:p>
            <a:pPr marL="34290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Apple orchard cv. </a:t>
            </a:r>
            <a:r>
              <a:rPr lang="en-US" sz="2400" dirty="0" err="1">
                <a:latin typeface="Times New Roman" panose="02020603050405020304" pitchFamily="18" charset="0"/>
                <a:cs typeface="Times New Roman" panose="02020603050405020304" pitchFamily="18" charset="0"/>
              </a:rPr>
              <a:t>Nicoter</a:t>
            </a:r>
            <a:r>
              <a:rPr lang="en-US" sz="2400" dirty="0">
                <a:latin typeface="Times New Roman" panose="02020603050405020304" pitchFamily="18" charset="0"/>
                <a:cs typeface="Times New Roman" panose="02020603050405020304" pitchFamily="18" charset="0"/>
              </a:rPr>
              <a:t> “Kanzi” of 13 years old in Bolzano, South Tyrol, Italy</a:t>
            </a:r>
          </a:p>
          <a:p>
            <a:pPr marL="34290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Planting density of 4160 tree/ha (3m *0.8m)</a:t>
            </a:r>
          </a:p>
          <a:p>
            <a:pPr marL="34290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Sandy loam soil</a:t>
            </a:r>
          </a:p>
          <a:p>
            <a:pPr marL="34290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Black anti-hail nets</a:t>
            </a:r>
          </a:p>
          <a:p>
            <a:pPr marL="342900" indent="-228600">
              <a:lnSpc>
                <a:spcPct val="15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 plastic reflective strips placed 2 weeks before harvest</a:t>
            </a:r>
          </a:p>
        </p:txBody>
      </p:sp>
      <p:sp>
        <p:nvSpPr>
          <p:cNvPr id="55" name="Slide Number Placeholder 54">
            <a:extLst>
              <a:ext uri="{FF2B5EF4-FFF2-40B4-BE49-F238E27FC236}">
                <a16:creationId xmlns:a16="http://schemas.microsoft.com/office/drawing/2014/main" id="{25651B03-5577-459C-8E5E-DC1CCBE20074}"/>
              </a:ext>
            </a:extLst>
          </p:cNvPr>
          <p:cNvSpPr>
            <a:spLocks noGrp="1"/>
          </p:cNvSpPr>
          <p:nvPr>
            <p:ph type="sldNum" sz="quarter" idx="12"/>
          </p:nvPr>
        </p:nvSpPr>
        <p:spPr>
          <a:xfrm>
            <a:off x="62876" y="6421659"/>
            <a:ext cx="2743200" cy="365125"/>
          </a:xfrm>
        </p:spPr>
        <p:txBody>
          <a:bodyPr/>
          <a:lstStyle/>
          <a:p>
            <a:pPr algn="l"/>
            <a:fld id="{201EB4DE-9194-4D1E-9939-4CBE682337FF}" type="slidenum">
              <a:rPr lang="en-US" sz="1600" b="1" smtClean="0">
                <a:solidFill>
                  <a:schemeClr val="tx1"/>
                </a:solidFill>
              </a:rPr>
              <a:pPr algn="l"/>
              <a:t>4</a:t>
            </a:fld>
            <a:endParaRPr lang="en-US" sz="1600" b="1" dirty="0">
              <a:solidFill>
                <a:schemeClr val="tx1"/>
              </a:solidFill>
            </a:endParaRPr>
          </a:p>
        </p:txBody>
      </p:sp>
    </p:spTree>
    <p:extLst>
      <p:ext uri="{BB962C8B-B14F-4D97-AF65-F5344CB8AC3E}">
        <p14:creationId xmlns:p14="http://schemas.microsoft.com/office/powerpoint/2010/main" val="103277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B642E9B-9EBC-432B-8D14-45EAD6D215CA}"/>
              </a:ext>
            </a:extLst>
          </p:cNvPr>
          <p:cNvSpPr txBox="1">
            <a:spLocks noChangeArrowheads="1"/>
          </p:cNvSpPr>
          <p:nvPr/>
        </p:nvSpPr>
        <p:spPr>
          <a:xfrm>
            <a:off x="975649" y="0"/>
            <a:ext cx="5118826" cy="11333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latin typeface="Times New Roman" panose="02020603050405020304" pitchFamily="18" charset="0"/>
                <a:cs typeface="Times New Roman" panose="02020603050405020304" pitchFamily="18" charset="0"/>
              </a:rPr>
              <a:t>Microclimate data</a:t>
            </a:r>
          </a:p>
        </p:txBody>
      </p:sp>
      <p:sp>
        <p:nvSpPr>
          <p:cNvPr id="5" name="Rectangle 4">
            <a:extLst>
              <a:ext uri="{FF2B5EF4-FFF2-40B4-BE49-F238E27FC236}">
                <a16:creationId xmlns:a16="http://schemas.microsoft.com/office/drawing/2014/main" id="{EF026725-243A-4FC2-8488-872AA77F472F}"/>
              </a:ext>
            </a:extLst>
          </p:cNvPr>
          <p:cNvSpPr/>
          <p:nvPr/>
        </p:nvSpPr>
        <p:spPr>
          <a:xfrm>
            <a:off x="309488" y="1463040"/>
            <a:ext cx="7043631" cy="5394960"/>
          </a:xfrm>
          <a:prstGeom prst="rect">
            <a:avLst/>
          </a:prstGeom>
        </p:spPr>
        <p:txBody>
          <a:bodyPr vert="horz" lIns="91440" tIns="45720" rIns="91440" bIns="45720" rtlCol="0">
            <a:noAutofit/>
          </a:bodyPr>
          <a:lstStyle/>
          <a:p>
            <a:pPr marL="228600" lvl="0" indent="-228600">
              <a:spcBef>
                <a:spcPts val="10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Two meteorological stations have been installed in summer 2020, under and outside the nets, each station is equipped with a solar panel and connected to a datalogger (recording frequency 15 min),</a:t>
            </a:r>
          </a:p>
          <a:p>
            <a:pPr marL="228600" lvl="0" indent="-228600">
              <a:spcBef>
                <a:spcPts val="10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Sensors: </a:t>
            </a:r>
          </a:p>
          <a:p>
            <a:pPr lvl="0">
              <a:spcBef>
                <a:spcPts val="1000"/>
              </a:spcBef>
            </a:pPr>
            <a:r>
              <a:rPr lang="en-US" sz="2200" dirty="0">
                <a:latin typeface="Times New Roman" panose="02020603050405020304" pitchFamily="18" charset="0"/>
                <a:cs typeface="Times New Roman" panose="02020603050405020304" pitchFamily="18" charset="0"/>
              </a:rPr>
              <a:t> - A thermo-hygrometer (HygroVUE5, Campbell Scientific) with a radiation shield placed at 2m above the ground for T and Rh monitoring,</a:t>
            </a:r>
          </a:p>
          <a:p>
            <a:pPr lvl="0">
              <a:spcBef>
                <a:spcPts val="1000"/>
              </a:spcBef>
            </a:pPr>
            <a:r>
              <a:rPr lang="en-US" sz="2200" dirty="0">
                <a:latin typeface="Times New Roman" panose="02020603050405020304" pitchFamily="18" charset="0"/>
                <a:cs typeface="Times New Roman" panose="02020603050405020304" pitchFamily="18" charset="0"/>
              </a:rPr>
              <a:t> - A 2D sonic anemometer (</a:t>
            </a:r>
            <a:r>
              <a:rPr lang="en-US" sz="2200" dirty="0" err="1">
                <a:latin typeface="Times New Roman" panose="02020603050405020304" pitchFamily="18" charset="0"/>
                <a:cs typeface="Times New Roman" panose="02020603050405020304" pitchFamily="18" charset="0"/>
              </a:rPr>
              <a:t>WindSonic</a:t>
            </a:r>
            <a:r>
              <a:rPr lang="en-US" sz="2200" dirty="0">
                <a:latin typeface="Times New Roman" panose="02020603050405020304" pitchFamily="18" charset="0"/>
                <a:cs typeface="Times New Roman" panose="02020603050405020304" pitchFamily="18" charset="0"/>
              </a:rPr>
              <a:t>, Gill Instruments) was placed at 2.5m to measure the two horizontal components of wind speed,</a:t>
            </a:r>
          </a:p>
          <a:p>
            <a:pPr lvl="0">
              <a:lnSpc>
                <a:spcPct val="90000"/>
              </a:lnSpc>
              <a:spcBef>
                <a:spcPts val="1000"/>
              </a:spcBef>
            </a:pPr>
            <a:endParaRPr lang="en-US" sz="2400" dirty="0">
              <a:latin typeface="Times New Roman" panose="02020603050405020304" pitchFamily="18" charset="0"/>
              <a:cs typeface="Times New Roman" panose="02020603050405020304" pitchFamily="18" charset="0"/>
            </a:endParaRPr>
          </a:p>
        </p:txBody>
      </p:sp>
      <p:pic>
        <p:nvPicPr>
          <p:cNvPr id="3" name="Picture 2" descr="A picture containing text, tree, outdoor&#10;&#10;Description automatically generated">
            <a:extLst>
              <a:ext uri="{FF2B5EF4-FFF2-40B4-BE49-F238E27FC236}">
                <a16:creationId xmlns:a16="http://schemas.microsoft.com/office/drawing/2014/main" id="{85226913-FA5E-4FF9-B867-A7B956B181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20" r="-1" b="-1"/>
          <a:stretch/>
        </p:blipFill>
        <p:spPr>
          <a:xfrm>
            <a:off x="7356166" y="10"/>
            <a:ext cx="4860000" cy="6857990"/>
          </a:xfrm>
          <a:prstGeom prst="rect">
            <a:avLst/>
          </a:prstGeom>
          <a:effectLst/>
        </p:spPr>
      </p:pic>
      <p:sp>
        <p:nvSpPr>
          <p:cNvPr id="6" name="Slide Number Placeholder 5">
            <a:extLst>
              <a:ext uri="{FF2B5EF4-FFF2-40B4-BE49-F238E27FC236}">
                <a16:creationId xmlns:a16="http://schemas.microsoft.com/office/drawing/2014/main" id="{EAFC9182-1D2E-47E9-BDDD-8CCBC73D8B1D}"/>
              </a:ext>
            </a:extLst>
          </p:cNvPr>
          <p:cNvSpPr>
            <a:spLocks noGrp="1"/>
          </p:cNvSpPr>
          <p:nvPr>
            <p:ph type="sldNum" sz="quarter" idx="12"/>
          </p:nvPr>
        </p:nvSpPr>
        <p:spPr>
          <a:xfrm>
            <a:off x="68590" y="6348847"/>
            <a:ext cx="1160675" cy="365125"/>
          </a:xfrm>
        </p:spPr>
        <p:txBody>
          <a:bodyPr vert="horz" lIns="91440" tIns="45720" rIns="91440" bIns="45720" rtlCol="0" anchor="ctr">
            <a:normAutofit/>
          </a:bodyPr>
          <a:lstStyle/>
          <a:p>
            <a:pPr>
              <a:spcAft>
                <a:spcPts val="600"/>
              </a:spcAft>
              <a:defRPr/>
            </a:pPr>
            <a:fld id="{201EB4DE-9194-4D1E-9939-4CBE682337FF}" type="slidenum">
              <a:rPr lang="en-US" sz="1600" b="1">
                <a:solidFill>
                  <a:schemeClr val="tx1"/>
                </a:solidFill>
                <a:latin typeface="Calibri" panose="020F0502020204030204"/>
              </a:rPr>
              <a:pPr>
                <a:spcAft>
                  <a:spcPts val="600"/>
                </a:spcAft>
                <a:defRPr/>
              </a:pPr>
              <a:t>5</a:t>
            </a:fld>
            <a:endParaRPr lang="en-US" sz="1600" b="1" dirty="0">
              <a:solidFill>
                <a:schemeClr val="tx1"/>
              </a:solidFill>
              <a:latin typeface="Calibri" panose="020F0502020204030204"/>
            </a:endParaRPr>
          </a:p>
        </p:txBody>
      </p:sp>
    </p:spTree>
    <p:extLst>
      <p:ext uri="{BB962C8B-B14F-4D97-AF65-F5344CB8AC3E}">
        <p14:creationId xmlns:p14="http://schemas.microsoft.com/office/powerpoint/2010/main" val="103236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642E9B-9EBC-432B-8D14-45EAD6D215CA}"/>
              </a:ext>
            </a:extLst>
          </p:cNvPr>
          <p:cNvSpPr txBox="1">
            <a:spLocks noChangeArrowheads="1"/>
          </p:cNvSpPr>
          <p:nvPr/>
        </p:nvSpPr>
        <p:spPr>
          <a:xfrm>
            <a:off x="975649" y="0"/>
            <a:ext cx="5118826" cy="11333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latin typeface="Times New Roman" panose="02020603050405020304" pitchFamily="18" charset="0"/>
                <a:cs typeface="Times New Roman" panose="02020603050405020304" pitchFamily="18" charset="0"/>
              </a:rPr>
              <a:t>Microclimate data</a:t>
            </a:r>
          </a:p>
        </p:txBody>
      </p:sp>
      <p:pic>
        <p:nvPicPr>
          <p:cNvPr id="3" name="Picture 2" descr="A picture containing text, tree, outdoor&#10;&#10;Description automatically generated">
            <a:extLst>
              <a:ext uri="{FF2B5EF4-FFF2-40B4-BE49-F238E27FC236}">
                <a16:creationId xmlns:a16="http://schemas.microsoft.com/office/drawing/2014/main" id="{85226913-FA5E-4FF9-B867-A7B956B181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20" r="-1" b="-1"/>
          <a:stretch/>
        </p:blipFill>
        <p:spPr>
          <a:xfrm>
            <a:off x="7356166" y="10"/>
            <a:ext cx="4860000" cy="6857990"/>
          </a:xfrm>
          <a:prstGeom prst="rect">
            <a:avLst/>
          </a:prstGeom>
          <a:effectLst/>
        </p:spPr>
      </p:pic>
      <p:sp>
        <p:nvSpPr>
          <p:cNvPr id="6" name="Slide Number Placeholder 5">
            <a:extLst>
              <a:ext uri="{FF2B5EF4-FFF2-40B4-BE49-F238E27FC236}">
                <a16:creationId xmlns:a16="http://schemas.microsoft.com/office/drawing/2014/main" id="{EAFC9182-1D2E-47E9-BDDD-8CCBC73D8B1D}"/>
              </a:ext>
            </a:extLst>
          </p:cNvPr>
          <p:cNvSpPr>
            <a:spLocks noGrp="1"/>
          </p:cNvSpPr>
          <p:nvPr>
            <p:ph type="sldNum" sz="quarter" idx="12"/>
          </p:nvPr>
        </p:nvSpPr>
        <p:spPr>
          <a:xfrm>
            <a:off x="68590" y="6348847"/>
            <a:ext cx="1160675" cy="365125"/>
          </a:xfrm>
        </p:spPr>
        <p:txBody>
          <a:bodyPr vert="horz" lIns="91440" tIns="45720" rIns="91440" bIns="45720" rtlCol="0" anchor="ctr">
            <a:normAutofit/>
          </a:bodyPr>
          <a:lstStyle/>
          <a:p>
            <a:pPr>
              <a:spcAft>
                <a:spcPts val="600"/>
              </a:spcAft>
              <a:defRPr/>
            </a:pPr>
            <a:fld id="{201EB4DE-9194-4D1E-9939-4CBE682337FF}" type="slidenum">
              <a:rPr lang="en-US" sz="1600" b="1">
                <a:solidFill>
                  <a:schemeClr val="tx1"/>
                </a:solidFill>
                <a:latin typeface="Calibri" panose="020F0502020204030204"/>
              </a:rPr>
              <a:pPr>
                <a:spcAft>
                  <a:spcPts val="600"/>
                </a:spcAft>
                <a:defRPr/>
              </a:pPr>
              <a:t>6</a:t>
            </a:fld>
            <a:endParaRPr lang="en-US" sz="1600" b="1" dirty="0">
              <a:solidFill>
                <a:schemeClr val="tx1"/>
              </a:solidFill>
              <a:latin typeface="Calibri" panose="020F0502020204030204"/>
            </a:endParaRPr>
          </a:p>
        </p:txBody>
      </p:sp>
      <p:sp>
        <p:nvSpPr>
          <p:cNvPr id="7" name="Rectangle 6">
            <a:extLst>
              <a:ext uri="{FF2B5EF4-FFF2-40B4-BE49-F238E27FC236}">
                <a16:creationId xmlns:a16="http://schemas.microsoft.com/office/drawing/2014/main" id="{454A6E47-77C9-425A-8DA4-8F9FAC1B16A7}"/>
              </a:ext>
            </a:extLst>
          </p:cNvPr>
          <p:cNvSpPr/>
          <p:nvPr/>
        </p:nvSpPr>
        <p:spPr>
          <a:xfrm>
            <a:off x="365760" y="1392703"/>
            <a:ext cx="6990406" cy="4726744"/>
          </a:xfrm>
          <a:prstGeom prst="rect">
            <a:avLst/>
          </a:prstGeom>
        </p:spPr>
        <p:txBody>
          <a:bodyPr vert="horz" lIns="91440" tIns="45720" rIns="91440" bIns="45720" rtlCol="0">
            <a:noAutofit/>
          </a:bodyPr>
          <a:lstStyle/>
          <a:p>
            <a:pPr lvl="0">
              <a:spcBef>
                <a:spcPts val="1000"/>
              </a:spcBef>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2D sonic anemometer (</a:t>
            </a:r>
            <a:r>
              <a:rPr lang="en-US" sz="2200" dirty="0" err="1">
                <a:latin typeface="Times New Roman" panose="02020603050405020304" pitchFamily="18" charset="0"/>
                <a:cs typeface="Times New Roman" panose="02020603050405020304" pitchFamily="18" charset="0"/>
              </a:rPr>
              <a:t>WindSonic</a:t>
            </a:r>
            <a:r>
              <a:rPr lang="en-US" sz="2200" dirty="0">
                <a:latin typeface="Times New Roman" panose="02020603050405020304" pitchFamily="18" charset="0"/>
                <a:cs typeface="Times New Roman" panose="02020603050405020304" pitchFamily="18" charset="0"/>
              </a:rPr>
              <a:t>, Gill Instruments) was placed at 2.5m to measure the two horizontal components of wind speed,</a:t>
            </a:r>
          </a:p>
          <a:p>
            <a:pPr lvl="0">
              <a:spcBef>
                <a:spcPts val="1000"/>
              </a:spcBef>
            </a:pPr>
            <a:r>
              <a:rPr lang="en-US" sz="2200" dirty="0">
                <a:latin typeface="Times New Roman" panose="02020603050405020304" pitchFamily="18" charset="0"/>
                <a:cs typeface="Times New Roman" panose="02020603050405020304" pitchFamily="18" charset="0"/>
              </a:rPr>
              <a:t> -  A net irradiance meter (LP NET 07, Delta OHM) measuring the net solar radiation,</a:t>
            </a:r>
          </a:p>
          <a:p>
            <a:pPr lvl="0">
              <a:spcBef>
                <a:spcPts val="1000"/>
              </a:spcBef>
            </a:pPr>
            <a:r>
              <a:rPr lang="en-US" sz="2200" dirty="0">
                <a:latin typeface="Times New Roman" panose="02020603050405020304" pitchFamily="18" charset="0"/>
                <a:cs typeface="Times New Roman" panose="02020603050405020304" pitchFamily="18" charset="0"/>
              </a:rPr>
              <a:t> -  A quantum sensor (SKP 215, Skye) to measure the incident (PAR) below and outside the nets, </a:t>
            </a:r>
          </a:p>
          <a:p>
            <a:pPr lvl="0">
              <a:spcBef>
                <a:spcPts val="1000"/>
              </a:spcBef>
            </a:pPr>
            <a:r>
              <a:rPr lang="en-US" sz="2200" dirty="0">
                <a:latin typeface="Times New Roman" panose="02020603050405020304" pitchFamily="18" charset="0"/>
                <a:cs typeface="Times New Roman" panose="02020603050405020304" pitchFamily="18" charset="0"/>
              </a:rPr>
              <a:t> -  A rain gauge (ARG100, EML) to quantify the effective precipitations.</a:t>
            </a:r>
          </a:p>
          <a:p>
            <a:pPr marL="342900" lvl="0" indent="-228600">
              <a:spcBef>
                <a:spcPts val="10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Potential ET was evaluated by applying P-M (FAO-56) equation.</a:t>
            </a:r>
          </a:p>
        </p:txBody>
      </p:sp>
    </p:spTree>
    <p:extLst>
      <p:ext uri="{BB962C8B-B14F-4D97-AF65-F5344CB8AC3E}">
        <p14:creationId xmlns:p14="http://schemas.microsoft.com/office/powerpoint/2010/main" val="17405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6FE1B684-8288-4640-A7E7-ED7C50BEE050}"/>
              </a:ext>
            </a:extLst>
          </p:cNvPr>
          <p:cNvPicPr>
            <a:picLocks noChangeAspect="1"/>
          </p:cNvPicPr>
          <p:nvPr/>
        </p:nvPicPr>
        <p:blipFill rotWithShape="1">
          <a:blip r:embed="rId2">
            <a:extLst>
              <a:ext uri="{28A0092B-C50C-407E-A947-70E740481C1C}">
                <a14:useLocalDpi xmlns:a14="http://schemas.microsoft.com/office/drawing/2010/main" val="0"/>
              </a:ext>
            </a:extLst>
          </a:blip>
          <a:srcRect t="22915" b="34255"/>
          <a:stretch/>
        </p:blipFill>
        <p:spPr>
          <a:xfrm>
            <a:off x="20" y="10"/>
            <a:ext cx="12009284" cy="685799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sp>
        <p:nvSpPr>
          <p:cNvPr id="2" name="Slide Number Placeholder 1">
            <a:extLst>
              <a:ext uri="{FF2B5EF4-FFF2-40B4-BE49-F238E27FC236}">
                <a16:creationId xmlns:a16="http://schemas.microsoft.com/office/drawing/2014/main" id="{517CC0E8-9360-43B5-8690-888CC67034C4}"/>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201EB4DE-9194-4D1E-9939-4CBE682337FF}" type="slidenum">
              <a:rPr lang="en-US" b="1">
                <a:solidFill>
                  <a:schemeClr val="bg1"/>
                </a:solidFill>
              </a:rPr>
              <a:pPr algn="ctr">
                <a:spcAft>
                  <a:spcPts val="600"/>
                </a:spcAft>
              </a:pPr>
              <a:t>7</a:t>
            </a:fld>
            <a:endParaRPr lang="en-US" b="1">
              <a:solidFill>
                <a:schemeClr val="bg1"/>
              </a:solidFill>
            </a:endParaRPr>
          </a:p>
        </p:txBody>
      </p:sp>
    </p:spTree>
    <p:extLst>
      <p:ext uri="{BB962C8B-B14F-4D97-AF65-F5344CB8AC3E}">
        <p14:creationId xmlns:p14="http://schemas.microsoft.com/office/powerpoint/2010/main" val="252644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6DBE927-61CA-4FCF-B693-12822EA3A499}"/>
              </a:ext>
            </a:extLst>
          </p:cNvPr>
          <p:cNvSpPr txBox="1">
            <a:spLocks noChangeArrowheads="1"/>
          </p:cNvSpPr>
          <p:nvPr/>
        </p:nvSpPr>
        <p:spPr>
          <a:xfrm>
            <a:off x="2855677" y="0"/>
            <a:ext cx="6480646" cy="611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00"/>
                </a:solidFill>
                <a:latin typeface="Times New Roman" panose="02020603050405020304" pitchFamily="18" charset="0"/>
                <a:cs typeface="Times New Roman" panose="02020603050405020304" pitchFamily="18" charset="0"/>
              </a:rPr>
              <a:t>Anti hail nets effect</a:t>
            </a:r>
            <a:endParaRPr lang="uk-UA" sz="2800" b="1" dirty="0">
              <a:solidFill>
                <a:srgbClr val="000000"/>
              </a:solidFill>
              <a:latin typeface="Times New Roman" panose="02020603050405020304" pitchFamily="18" charset="0"/>
              <a:cs typeface="Times New Roman" panose="02020603050405020304" pitchFamily="18" charset="0"/>
            </a:endParaRPr>
          </a:p>
        </p:txBody>
      </p:sp>
      <p:pic>
        <p:nvPicPr>
          <p:cNvPr id="3" name="Content Placeholder 6" descr="Chart, diagram, histogram&#10;&#10;Description automatically generated">
            <a:extLst>
              <a:ext uri="{FF2B5EF4-FFF2-40B4-BE49-F238E27FC236}">
                <a16:creationId xmlns:a16="http://schemas.microsoft.com/office/drawing/2014/main" id="{6F6EE27D-5BB7-4AF4-AB50-32EB2F199622}"/>
              </a:ext>
            </a:extLst>
          </p:cNvPr>
          <p:cNvPicPr>
            <a:picLocks/>
          </p:cNvPicPr>
          <p:nvPr/>
        </p:nvPicPr>
        <p:blipFill rotWithShape="1">
          <a:blip r:embed="rId3" cstate="hqprint">
            <a:extLst>
              <a:ext uri="{28A0092B-C50C-407E-A947-70E740481C1C}">
                <a14:useLocalDpi xmlns:a14="http://schemas.microsoft.com/office/drawing/2010/main" val="0"/>
              </a:ext>
            </a:extLst>
          </a:blip>
          <a:srcRect l="65757" t="26407" b="43594"/>
          <a:stretch/>
        </p:blipFill>
        <p:spPr>
          <a:xfrm>
            <a:off x="225467" y="494407"/>
            <a:ext cx="1317543" cy="800323"/>
          </a:xfrm>
          <a:prstGeom prst="rect">
            <a:avLst/>
          </a:prstGeom>
        </p:spPr>
      </p:pic>
      <p:pic>
        <p:nvPicPr>
          <p:cNvPr id="4" name="Picture 3">
            <a:extLst>
              <a:ext uri="{FF2B5EF4-FFF2-40B4-BE49-F238E27FC236}">
                <a16:creationId xmlns:a16="http://schemas.microsoft.com/office/drawing/2014/main" id="{AF8E60EA-6C2A-4C63-87E2-0A6E905775F4}"/>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43756" y="1448971"/>
            <a:ext cx="4968000" cy="2844000"/>
          </a:xfrm>
          <a:prstGeom prst="rect">
            <a:avLst/>
          </a:prstGeom>
          <a:noFill/>
          <a:ln>
            <a:noFill/>
          </a:ln>
        </p:spPr>
      </p:pic>
      <p:pic>
        <p:nvPicPr>
          <p:cNvPr id="5" name="Picture 4">
            <a:extLst>
              <a:ext uri="{FF2B5EF4-FFF2-40B4-BE49-F238E27FC236}">
                <a16:creationId xmlns:a16="http://schemas.microsoft.com/office/drawing/2014/main" id="{15AC5478-182A-44B7-B95A-FC2398B946F1}"/>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468187" y="1448971"/>
            <a:ext cx="4968000" cy="2844000"/>
          </a:xfrm>
          <a:prstGeom prst="rect">
            <a:avLst/>
          </a:prstGeom>
          <a:noFill/>
          <a:ln>
            <a:noFill/>
          </a:ln>
        </p:spPr>
      </p:pic>
      <p:pic>
        <p:nvPicPr>
          <p:cNvPr id="6" name="Picture 5">
            <a:extLst>
              <a:ext uri="{FF2B5EF4-FFF2-40B4-BE49-F238E27FC236}">
                <a16:creationId xmlns:a16="http://schemas.microsoft.com/office/drawing/2014/main" id="{1E1BF244-7925-4D65-B49A-C9CDAEFBF768}"/>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191756" y="4268325"/>
            <a:ext cx="5040000" cy="2592000"/>
          </a:xfrm>
          <a:prstGeom prst="rect">
            <a:avLst/>
          </a:prstGeom>
          <a:noFill/>
          <a:ln>
            <a:noFill/>
          </a:ln>
        </p:spPr>
      </p:pic>
      <p:sp>
        <p:nvSpPr>
          <p:cNvPr id="7" name="TextBox 6">
            <a:extLst>
              <a:ext uri="{FF2B5EF4-FFF2-40B4-BE49-F238E27FC236}">
                <a16:creationId xmlns:a16="http://schemas.microsoft.com/office/drawing/2014/main" id="{1CCBC18F-D63E-4CE6-8C82-7E06B0816103}"/>
              </a:ext>
            </a:extLst>
          </p:cNvPr>
          <p:cNvSpPr txBox="1"/>
          <p:nvPr/>
        </p:nvSpPr>
        <p:spPr>
          <a:xfrm>
            <a:off x="1450769" y="2050940"/>
            <a:ext cx="1404908"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- 5% at Night</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1197B00A-077A-40F4-B512-FFF8C92ED75D}"/>
              </a:ext>
            </a:extLst>
          </p:cNvPr>
          <p:cNvSpPr txBox="1"/>
          <p:nvPr/>
        </p:nvSpPr>
        <p:spPr>
          <a:xfrm>
            <a:off x="7214323" y="2039200"/>
            <a:ext cx="136815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- 14% at Night</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8AB8A0AB-9620-4676-93EC-60FB9BED1A13}"/>
              </a:ext>
            </a:extLst>
          </p:cNvPr>
          <p:cNvSpPr txBox="1"/>
          <p:nvPr/>
        </p:nvSpPr>
        <p:spPr>
          <a:xfrm>
            <a:off x="5466847" y="4729311"/>
            <a:ext cx="1800795"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+ 48% </a:t>
            </a:r>
            <a:r>
              <a:rPr kumimoji="0" lang="de-DE" sz="1400" b="1" i="0" u="none" strike="noStrike" kern="1200" cap="none" spc="0" normalizeH="0" baseline="0" noProof="0" dirty="0" err="1">
                <a:ln>
                  <a:noFill/>
                </a:ln>
                <a:solidFill>
                  <a:srgbClr val="000000"/>
                </a:solidFill>
                <a:effectLst/>
                <a:uLnTx/>
                <a:uFillTx/>
                <a:latin typeface="Arial" charset="0"/>
                <a:ea typeface="+mn-ea"/>
                <a:cs typeface="+mn-cs"/>
              </a:rPr>
              <a:t>overall</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Slide Number Placeholder 9">
            <a:extLst>
              <a:ext uri="{FF2B5EF4-FFF2-40B4-BE49-F238E27FC236}">
                <a16:creationId xmlns:a16="http://schemas.microsoft.com/office/drawing/2014/main" id="{D2B5ABEA-5FF6-4E80-8887-F4FDDCB9F70C}"/>
              </a:ext>
            </a:extLst>
          </p:cNvPr>
          <p:cNvSpPr>
            <a:spLocks noGrp="1"/>
          </p:cNvSpPr>
          <p:nvPr>
            <p:ph type="sldNum" sz="quarter" idx="12"/>
          </p:nvPr>
        </p:nvSpPr>
        <p:spPr>
          <a:xfrm>
            <a:off x="8703213" y="6343844"/>
            <a:ext cx="2743200" cy="365125"/>
          </a:xfrm>
        </p:spPr>
        <p:txBody>
          <a:bodyPr/>
          <a:lstStyle/>
          <a:p>
            <a:fld id="{201EB4DE-9194-4D1E-9939-4CBE682337FF}" type="slidenum">
              <a:rPr lang="en-US" sz="1600" b="1" smtClean="0">
                <a:solidFill>
                  <a:schemeClr val="tx1"/>
                </a:solidFill>
              </a:rPr>
              <a:t>8</a:t>
            </a:fld>
            <a:endParaRPr lang="en-US" sz="1600" b="1">
              <a:solidFill>
                <a:schemeClr val="tx1"/>
              </a:solidFill>
            </a:endParaRPr>
          </a:p>
        </p:txBody>
      </p:sp>
    </p:spTree>
    <p:extLst>
      <p:ext uri="{BB962C8B-B14F-4D97-AF65-F5344CB8AC3E}">
        <p14:creationId xmlns:p14="http://schemas.microsoft.com/office/powerpoint/2010/main" val="32567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B0ED62F-3F2E-4163-954A-581A094EB187}"/>
              </a:ext>
            </a:extLst>
          </p:cNvPr>
          <p:cNvSpPr txBox="1">
            <a:spLocks noChangeArrowheads="1"/>
          </p:cNvSpPr>
          <p:nvPr/>
        </p:nvSpPr>
        <p:spPr>
          <a:xfrm>
            <a:off x="2855676" y="-1"/>
            <a:ext cx="6640015" cy="8862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00"/>
                </a:solidFill>
                <a:latin typeface="Times New Roman" panose="02020603050405020304" pitchFamily="18" charset="0"/>
                <a:cs typeface="Times New Roman" panose="02020603050405020304" pitchFamily="18" charset="0"/>
              </a:rPr>
              <a:t>Anti hail nets effect</a:t>
            </a:r>
            <a:endParaRPr lang="uk-UA" sz="2800" b="1" dirty="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890F9D5-E458-4D53-B68B-477DB12640F1}"/>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1828" y="1146404"/>
            <a:ext cx="4518000" cy="2736000"/>
          </a:xfrm>
          <a:prstGeom prst="rect">
            <a:avLst/>
          </a:prstGeom>
          <a:noFill/>
          <a:ln>
            <a:noFill/>
          </a:ln>
        </p:spPr>
      </p:pic>
      <p:sp>
        <p:nvSpPr>
          <p:cNvPr id="4" name="TextBox 3">
            <a:extLst>
              <a:ext uri="{FF2B5EF4-FFF2-40B4-BE49-F238E27FC236}">
                <a16:creationId xmlns:a16="http://schemas.microsoft.com/office/drawing/2014/main" id="{BF5168D6-D017-4A24-958C-077D49E9D8E0}"/>
              </a:ext>
            </a:extLst>
          </p:cNvPr>
          <p:cNvSpPr txBox="1"/>
          <p:nvPr/>
        </p:nvSpPr>
        <p:spPr>
          <a:xfrm>
            <a:off x="901033" y="1755464"/>
            <a:ext cx="1800795"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- 46% </a:t>
            </a:r>
            <a:r>
              <a:rPr kumimoji="0" lang="de-DE" sz="1400" b="1" i="0" u="none" strike="noStrike" kern="1200" cap="none" spc="0" normalizeH="0" baseline="0" noProof="0" dirty="0" err="1">
                <a:ln>
                  <a:noFill/>
                </a:ln>
                <a:solidFill>
                  <a:srgbClr val="000000"/>
                </a:solidFill>
                <a:effectLst/>
                <a:uLnTx/>
                <a:uFillTx/>
                <a:latin typeface="Arial" charset="0"/>
                <a:ea typeface="+mn-ea"/>
                <a:cs typeface="+mn-cs"/>
              </a:rPr>
              <a:t>overall</a:t>
            </a:r>
            <a:r>
              <a:rPr kumimoji="0" lang="de-DE" sz="14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25A51090-82D2-4872-A070-ABB952B68C78}"/>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92816" y="1146404"/>
            <a:ext cx="4518000" cy="2736000"/>
          </a:xfrm>
          <a:prstGeom prst="rect">
            <a:avLst/>
          </a:prstGeom>
          <a:noFill/>
          <a:ln>
            <a:noFill/>
          </a:ln>
        </p:spPr>
      </p:pic>
      <p:sp>
        <p:nvSpPr>
          <p:cNvPr id="6" name="TextBox 5">
            <a:extLst>
              <a:ext uri="{FF2B5EF4-FFF2-40B4-BE49-F238E27FC236}">
                <a16:creationId xmlns:a16="http://schemas.microsoft.com/office/drawing/2014/main" id="{91787053-58CF-41BE-9D1E-89267782BC92}"/>
              </a:ext>
            </a:extLst>
          </p:cNvPr>
          <p:cNvSpPr txBox="1"/>
          <p:nvPr/>
        </p:nvSpPr>
        <p:spPr>
          <a:xfrm>
            <a:off x="7223200" y="1755464"/>
            <a:ext cx="137700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- 26% at </a:t>
            </a:r>
            <a:r>
              <a:rPr kumimoji="0" lang="de-DE" sz="1400" b="1" i="0" u="none" strike="noStrike" kern="1200" cap="none" spc="0" normalizeH="0" baseline="0" noProof="0" dirty="0" err="1">
                <a:ln>
                  <a:noFill/>
                </a:ln>
                <a:solidFill>
                  <a:srgbClr val="000000"/>
                </a:solidFill>
                <a:effectLst/>
                <a:uLnTx/>
                <a:uFillTx/>
                <a:latin typeface="Arial" charset="0"/>
                <a:ea typeface="+mn-ea"/>
                <a:cs typeface="+mn-cs"/>
              </a:rPr>
              <a:t>daytime</a:t>
            </a:r>
            <a:r>
              <a:rPr kumimoji="0" lang="de-DE" sz="14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BBF42E04-A4D5-4BC6-A493-75480DDFC98B}"/>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2149" y="4121999"/>
            <a:ext cx="4846625" cy="2736000"/>
          </a:xfrm>
          <a:prstGeom prst="rect">
            <a:avLst/>
          </a:prstGeom>
          <a:noFill/>
          <a:ln>
            <a:noFill/>
          </a:ln>
        </p:spPr>
      </p:pic>
      <p:sp>
        <p:nvSpPr>
          <p:cNvPr id="8" name="TextBox 7">
            <a:extLst>
              <a:ext uri="{FF2B5EF4-FFF2-40B4-BE49-F238E27FC236}">
                <a16:creationId xmlns:a16="http://schemas.microsoft.com/office/drawing/2014/main" id="{74503075-5C62-4081-9D07-537DB40B74B7}"/>
              </a:ext>
            </a:extLst>
          </p:cNvPr>
          <p:cNvSpPr txBox="1"/>
          <p:nvPr/>
        </p:nvSpPr>
        <p:spPr>
          <a:xfrm>
            <a:off x="2503180" y="5394197"/>
            <a:ext cx="107056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mn-ea"/>
                <a:cs typeface="+mn-cs"/>
              </a:rPr>
              <a:t>- 39% at </a:t>
            </a:r>
            <a:r>
              <a:rPr kumimoji="0" lang="de-DE" sz="1400" b="1" i="0" u="none" strike="noStrike" kern="1200" cap="none" spc="0" normalizeH="0" baseline="0" noProof="0" dirty="0" err="1">
                <a:ln>
                  <a:noFill/>
                </a:ln>
                <a:solidFill>
                  <a:srgbClr val="000000"/>
                </a:solidFill>
                <a:effectLst/>
                <a:uLnTx/>
                <a:uFillTx/>
                <a:latin typeface="Arial" charset="0"/>
                <a:ea typeface="+mn-ea"/>
                <a:cs typeface="+mn-cs"/>
              </a:rPr>
              <a:t>daytime</a:t>
            </a:r>
            <a:r>
              <a:rPr kumimoji="0" lang="de-DE" sz="14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7" name="Picture 16">
            <a:extLst>
              <a:ext uri="{FF2B5EF4-FFF2-40B4-BE49-F238E27FC236}">
                <a16:creationId xmlns:a16="http://schemas.microsoft.com/office/drawing/2014/main" id="{5ED29B25-A79F-434C-B9E8-F7B5C5936BF7}"/>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92816" y="3882404"/>
            <a:ext cx="4815204" cy="2975595"/>
          </a:xfrm>
          <a:prstGeom prst="rect">
            <a:avLst/>
          </a:prstGeom>
          <a:noFill/>
          <a:ln>
            <a:noFill/>
          </a:ln>
        </p:spPr>
      </p:pic>
      <p:sp>
        <p:nvSpPr>
          <p:cNvPr id="20" name="TextBox 19">
            <a:extLst>
              <a:ext uri="{FF2B5EF4-FFF2-40B4-BE49-F238E27FC236}">
                <a16:creationId xmlns:a16="http://schemas.microsoft.com/office/drawing/2014/main" id="{01E3CF32-7E33-488A-ADC4-B1B1A04AEA16}"/>
              </a:ext>
            </a:extLst>
          </p:cNvPr>
          <p:cNvSpPr txBox="1"/>
          <p:nvPr/>
        </p:nvSpPr>
        <p:spPr>
          <a:xfrm>
            <a:off x="7099623" y="4422654"/>
            <a:ext cx="1800795" cy="307777"/>
          </a:xfrm>
          <a:prstGeom prst="rect">
            <a:avLst/>
          </a:prstGeom>
          <a:noFill/>
        </p:spPr>
        <p:txBody>
          <a:bodyPr wrap="square" rtlCol="0">
            <a:spAutoFit/>
          </a:bodyPr>
          <a:lstStyle/>
          <a:p>
            <a:pPr algn="ctr"/>
            <a:r>
              <a:rPr lang="de-DE" sz="1400" b="1" dirty="0">
                <a:solidFill>
                  <a:srgbClr val="000000"/>
                </a:solidFill>
                <a:latin typeface="Arial" panose="020B0604020202020204" pitchFamily="34" charset="0"/>
                <a:cs typeface="Arial" panose="020B0604020202020204" pitchFamily="34" charset="0"/>
              </a:rPr>
              <a:t>-39% </a:t>
            </a:r>
            <a:r>
              <a:rPr lang="de-DE" sz="1400" b="1" dirty="0" err="1">
                <a:solidFill>
                  <a:srgbClr val="000000"/>
                </a:solidFill>
                <a:latin typeface="Arial" panose="020B0604020202020204" pitchFamily="34" charset="0"/>
                <a:cs typeface="Arial" panose="020B0604020202020204" pitchFamily="34" charset="0"/>
              </a:rPr>
              <a:t>overall</a:t>
            </a:r>
            <a:endParaRPr lang="en-US" sz="1400" b="1" dirty="0">
              <a:solidFill>
                <a:srgbClr val="000000"/>
              </a:solidFill>
              <a:latin typeface="Arial" panose="020B0604020202020204" pitchFamily="34" charset="0"/>
              <a:cs typeface="Arial" panose="020B0604020202020204" pitchFamily="34" charset="0"/>
            </a:endParaRPr>
          </a:p>
        </p:txBody>
      </p:sp>
      <p:sp>
        <p:nvSpPr>
          <p:cNvPr id="21" name="Slide Number Placeholder 20">
            <a:extLst>
              <a:ext uri="{FF2B5EF4-FFF2-40B4-BE49-F238E27FC236}">
                <a16:creationId xmlns:a16="http://schemas.microsoft.com/office/drawing/2014/main" id="{B537CFF6-E5C2-49E8-BCB9-1A75F0444941}"/>
              </a:ext>
            </a:extLst>
          </p:cNvPr>
          <p:cNvSpPr>
            <a:spLocks noGrp="1"/>
          </p:cNvSpPr>
          <p:nvPr>
            <p:ph type="sldNum" sz="quarter" idx="12"/>
          </p:nvPr>
        </p:nvSpPr>
        <p:spPr>
          <a:xfrm>
            <a:off x="9186449" y="6372664"/>
            <a:ext cx="2743200" cy="365125"/>
          </a:xfrm>
        </p:spPr>
        <p:txBody>
          <a:bodyPr/>
          <a:lstStyle/>
          <a:p>
            <a:fld id="{201EB4DE-9194-4D1E-9939-4CBE682337FF}" type="slidenum">
              <a:rPr lang="en-US" sz="1600" b="1" smtClean="0">
                <a:solidFill>
                  <a:schemeClr val="tx1"/>
                </a:solidFill>
              </a:rPr>
              <a:t>9</a:t>
            </a:fld>
            <a:endParaRPr lang="en-US" sz="1600" b="1" dirty="0">
              <a:solidFill>
                <a:schemeClr val="tx1"/>
              </a:solidFill>
            </a:endParaRPr>
          </a:p>
        </p:txBody>
      </p:sp>
    </p:spTree>
    <p:extLst>
      <p:ext uri="{BB962C8B-B14F-4D97-AF65-F5344CB8AC3E}">
        <p14:creationId xmlns:p14="http://schemas.microsoft.com/office/powerpoint/2010/main" val="2439578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bz_Opening Slide and Index">
  <a:themeElements>
    <a:clrScheme name="unibz">
      <a:dk1>
        <a:srgbClr val="007CC2"/>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2D050"/>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40207 Simple Presentation.potx" id="{C093E985-5620-4F54-80EE-75BECDF40EA4}" vid="{07D889FB-5360-4AFB-AEDB-BEA3957AE2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4FF29689E464D8F7EC839DCD51E11" ma:contentTypeVersion="15" ma:contentTypeDescription="Create a new document." ma:contentTypeScope="" ma:versionID="c54911045aea5bcd32b912bd56f3c883">
  <xsd:schema xmlns:xsd="http://www.w3.org/2001/XMLSchema" xmlns:xs="http://www.w3.org/2001/XMLSchema" xmlns:p="http://schemas.microsoft.com/office/2006/metadata/properties" xmlns:ns3="cea93b64-b238-4d21-b870-34a8d10c9e76" xmlns:ns4="fed1fc3c-a555-4762-a440-e4f634fc9e95" targetNamespace="http://schemas.microsoft.com/office/2006/metadata/properties" ma:root="true" ma:fieldsID="ebd933cc121540069541132209f0a20a" ns3:_="" ns4:_="">
    <xsd:import namespace="cea93b64-b238-4d21-b870-34a8d10c9e76"/>
    <xsd:import namespace="fed1fc3c-a555-4762-a440-e4f634fc9e95"/>
    <xsd:element name="properties">
      <xsd:complexType>
        <xsd:sequence>
          <xsd:element name="documentManagement">
            <xsd:complexType>
              <xsd:all>
                <xsd:element ref="ns3:SharedWithDetails" minOccurs="0"/>
                <xsd:element ref="ns3:SharingHintHash" minOccurs="0"/>
                <xsd:element ref="ns3:LastSharedByUser" minOccurs="0"/>
                <xsd:element ref="ns3:SharedWithUsers"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a93b64-b238-4d21-b870-34a8d10c9e76"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LastSharedByUser" ma:index="10" nillable="true" ma:displayName="Last Shared By User" ma:internalName="LastSharedByUser" ma:readOnly="true">
      <xsd:simpleType>
        <xsd:restriction base="dms:Note">
          <xsd:maxLength value="255"/>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d1fc3c-a555-4762-a440-e4f634fc9e9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F6D44E-8DF6-4151-ACF8-327F14446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a93b64-b238-4d21-b870-34a8d10c9e76"/>
    <ds:schemaRef ds:uri="fed1fc3c-a555-4762-a440-e4f634fc9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0E18A3-184D-4CD0-9463-9CA84CC29F21}">
  <ds:schemaRefs>
    <ds:schemaRef ds:uri="http://schemas.microsoft.com/sharepoint/v3/contenttype/forms"/>
  </ds:schemaRefs>
</ds:datastoreItem>
</file>

<file path=customXml/itemProps3.xml><?xml version="1.0" encoding="utf-8"?>
<ds:datastoreItem xmlns:ds="http://schemas.openxmlformats.org/officeDocument/2006/customXml" ds:itemID="{F8F172A3-B23D-4132-882E-4ED556DA96F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ea93b64-b238-4d21-b870-34a8d10c9e76"/>
    <ds:schemaRef ds:uri="fed1fc3c-a555-4762-a440-e4f634fc9e9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Widescreen</PresentationFormat>
  <Paragraphs>93</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Tahoma</vt:lpstr>
      <vt:lpstr>Times New Roman</vt:lpstr>
      <vt:lpstr>Office Theme</vt:lpstr>
      <vt:lpstr>unibz_Opening Slide and Index</vt:lpstr>
      <vt:lpstr>PowerPoint Presentation</vt:lpstr>
      <vt:lpstr>PowerPoint Presentation</vt:lpstr>
      <vt:lpstr>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Abdelkader Ahmed (Student NaTec PhD17)</dc:creator>
  <cp:lastModifiedBy>Ben Abdelkader Ahmed (Student NaTec PhD18)</cp:lastModifiedBy>
  <cp:revision>6</cp:revision>
  <dcterms:created xsi:type="dcterms:W3CDTF">2021-02-27T18:50:56Z</dcterms:created>
  <dcterms:modified xsi:type="dcterms:W3CDTF">2021-08-26T08:11:05Z</dcterms:modified>
</cp:coreProperties>
</file>